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3"/>
  </p:notesMasterIdLst>
  <p:handoutMasterIdLst>
    <p:handoutMasterId r:id="rId34"/>
  </p:handoutMasterIdLst>
  <p:sldIdLst>
    <p:sldId id="256" r:id="rId2"/>
    <p:sldId id="257" r:id="rId3"/>
    <p:sldId id="258" r:id="rId4"/>
    <p:sldId id="287" r:id="rId5"/>
    <p:sldId id="259" r:id="rId6"/>
    <p:sldId id="260" r:id="rId7"/>
    <p:sldId id="261" r:id="rId8"/>
    <p:sldId id="262" r:id="rId9"/>
    <p:sldId id="263" r:id="rId10"/>
    <p:sldId id="264" r:id="rId11"/>
    <p:sldId id="265" r:id="rId12"/>
    <p:sldId id="266" r:id="rId13"/>
    <p:sldId id="267" r:id="rId14"/>
    <p:sldId id="268" r:id="rId15"/>
    <p:sldId id="286" r:id="rId16"/>
    <p:sldId id="269" r:id="rId17"/>
    <p:sldId id="285" r:id="rId18"/>
    <p:sldId id="270"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5143500" type="screen16x9"/>
  <p:notesSz cx="7019925" cy="9305925"/>
  <p:embeddedFontLst>
    <p:embeddedFont>
      <p:font typeface="Caveat"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FEF5BF-5711-4A3F-8565-CD5CCFF585DD}">
  <a:tblStyle styleId="{00FEF5BF-5711-4A3F-8565-CD5CCFF585D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9013" autoAdjust="0"/>
  </p:normalViewPr>
  <p:slideViewPr>
    <p:cSldViewPr snapToGrid="0">
      <p:cViewPr varScale="1">
        <p:scale>
          <a:sx n="48" d="100"/>
          <a:sy n="48" d="100"/>
        </p:scale>
        <p:origin x="2016" y="4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55CCDB20-E38A-4F54-AAFD-E3D6857EA386}" type="datetimeFigureOut">
              <a:rPr lang="en-US" smtClean="0"/>
              <a:t>11/25/2019</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DE7DBC22-AE0D-49E6-9E0D-FA3BC45FEFD4}" type="slidenum">
              <a:rPr lang="en-US" smtClean="0"/>
              <a:t>‹#›</a:t>
            </a:fld>
            <a:endParaRPr lang="en-US"/>
          </a:p>
        </p:txBody>
      </p:sp>
    </p:spTree>
    <p:extLst>
      <p:ext uri="{BB962C8B-B14F-4D97-AF65-F5344CB8AC3E}">
        <p14:creationId xmlns:p14="http://schemas.microsoft.com/office/powerpoint/2010/main" val="1749656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2363" cy="34893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993" y="4420315"/>
            <a:ext cx="5615940" cy="4187666"/>
          </a:xfrm>
          <a:prstGeom prst="rect">
            <a:avLst/>
          </a:prstGeom>
          <a:noFill/>
          <a:ln>
            <a:noFill/>
          </a:ln>
        </p:spPr>
        <p:txBody>
          <a:bodyPr spcFirstLastPara="1" wrap="square" lIns="93272" tIns="93272" rIns="93272" bIns="9327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92899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sensorylife.com/sensory-overload.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asensorylife.com/fight-or-flight.html" TargetMode="External"/><Relationship Id="rId4" Type="http://schemas.openxmlformats.org/officeDocument/2006/relationships/hyperlink" Target="http://www.asensorylife.com/self-regulation.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dirty="0"/>
          </a:p>
        </p:txBody>
      </p:sp>
    </p:spTree>
    <p:extLst>
      <p:ext uri="{BB962C8B-B14F-4D97-AF65-F5344CB8AC3E}">
        <p14:creationId xmlns:p14="http://schemas.microsoft.com/office/powerpoint/2010/main" val="355340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39fbe95f6_0_8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39fbe95f6_0_82: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331952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39fbe95f6_0_3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39fbe95f6_0_36: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a:t>Maintaining a balance between low and high thresholds is essential to be able to attend to what is needed for learning, and disregard what is not essential so as not to become overwhelmed. </a:t>
            </a:r>
            <a:endParaRPr/>
          </a:p>
          <a:p>
            <a:pPr marL="0" indent="0">
              <a:buNone/>
            </a:pPr>
            <a:endParaRPr/>
          </a:p>
          <a:p>
            <a:pPr marL="0" indent="0">
              <a:buNone/>
            </a:pPr>
            <a:r>
              <a:rPr lang="en"/>
              <a:t>Keep in mind, that thresholds vary depending on the flexibility of the sense. For example, a child might have a high threshold for auditory information, but a low threshold for tactile. </a:t>
            </a:r>
            <a:endParaRPr/>
          </a:p>
          <a:p>
            <a:pPr marL="0" indent="0">
              <a:buNone/>
            </a:pPr>
            <a:endParaRPr/>
          </a:p>
          <a:p>
            <a:pPr marL="0" indent="0">
              <a:buNone/>
            </a:pPr>
            <a:endParaRPr/>
          </a:p>
        </p:txBody>
      </p:sp>
    </p:spTree>
    <p:extLst>
      <p:ext uri="{BB962C8B-B14F-4D97-AF65-F5344CB8AC3E}">
        <p14:creationId xmlns:p14="http://schemas.microsoft.com/office/powerpoint/2010/main" val="60010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39fbe95f6_0_6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39fbe95f6_0_66: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Clr>
                <a:schemeClr val="dk1"/>
              </a:buClr>
              <a:buNone/>
            </a:pPr>
            <a:r>
              <a:rPr lang="en" dirty="0">
                <a:solidFill>
                  <a:schemeClr val="dk1"/>
                </a:solidFill>
              </a:rPr>
              <a:t>Keep in mind that individuals don’t have just one neurological threshold. One might operate in the middle of the continuum for visual stimuli, and demonstrate a high threshold for auditory information. </a:t>
            </a:r>
            <a:endParaRPr dirty="0">
              <a:solidFill>
                <a:schemeClr val="dk1"/>
              </a:solidFill>
            </a:endParaRPr>
          </a:p>
          <a:p>
            <a:pPr marL="0" indent="0">
              <a:buClr>
                <a:schemeClr val="dk1"/>
              </a:buClr>
              <a:buNone/>
            </a:pPr>
            <a:endParaRPr dirty="0">
              <a:solidFill>
                <a:schemeClr val="dk1"/>
              </a:solidFill>
            </a:endParaRPr>
          </a:p>
          <a:p>
            <a:pPr marL="0" indent="0">
              <a:buClr>
                <a:schemeClr val="dk1"/>
              </a:buClr>
              <a:buNone/>
            </a:pPr>
            <a:r>
              <a:rPr lang="en" dirty="0">
                <a:solidFill>
                  <a:schemeClr val="dk1"/>
                </a:solidFill>
              </a:rPr>
              <a:t>If this were the case, what might one do, to help the child find balance so they can learn?</a:t>
            </a:r>
            <a:endParaRPr dirty="0"/>
          </a:p>
        </p:txBody>
      </p:sp>
    </p:spTree>
    <p:extLst>
      <p:ext uri="{BB962C8B-B14F-4D97-AF65-F5344CB8AC3E}">
        <p14:creationId xmlns:p14="http://schemas.microsoft.com/office/powerpoint/2010/main" val="3182295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46dbe691e_0_3: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46dbe691e_0_3: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dirty="0"/>
          </a:p>
        </p:txBody>
      </p:sp>
    </p:spTree>
    <p:extLst>
      <p:ext uri="{BB962C8B-B14F-4D97-AF65-F5344CB8AC3E}">
        <p14:creationId xmlns:p14="http://schemas.microsoft.com/office/powerpoint/2010/main" val="63914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39fbe95f6_0_8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39fbe95f6_0_8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466435" indent="-349827">
              <a:lnSpc>
                <a:spcPct val="115000"/>
              </a:lnSpc>
              <a:buClr>
                <a:schemeClr val="dk1"/>
              </a:buClr>
              <a:buSzPts val="1800"/>
            </a:pPr>
            <a:r>
              <a:rPr lang="en" sz="1800" dirty="0">
                <a:solidFill>
                  <a:schemeClr val="dk1"/>
                </a:solidFill>
              </a:rPr>
              <a:t> (i.e. if learning shapes, perhaps there is a black background to contrast with the color of the wooden pieces; perhaps the outlines of where wooden pieces go are outlined on the black paper with glitter (tactile + visual); perhaps the child is reaching in the box that the teacher is shaking, to obtain the wooden piece (auditory, movement)a</a:t>
            </a:r>
            <a:endParaRPr sz="1800" dirty="0">
              <a:solidFill>
                <a:schemeClr val="dk1"/>
              </a:solidFill>
            </a:endParaRPr>
          </a:p>
          <a:p>
            <a:pPr marL="0" indent="0">
              <a:spcBef>
                <a:spcPts val="1632"/>
              </a:spcBef>
              <a:buNone/>
            </a:pPr>
            <a:endParaRPr dirty="0"/>
          </a:p>
        </p:txBody>
      </p:sp>
    </p:spTree>
    <p:extLst>
      <p:ext uri="{BB962C8B-B14F-4D97-AF65-F5344CB8AC3E}">
        <p14:creationId xmlns:p14="http://schemas.microsoft.com/office/powerpoint/2010/main" val="3411999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39fbe95f6_0_8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39fbe95f6_0_8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466435" indent="-349827">
              <a:lnSpc>
                <a:spcPct val="115000"/>
              </a:lnSpc>
              <a:buClr>
                <a:schemeClr val="dk1"/>
              </a:buClr>
              <a:buSzPts val="1800"/>
            </a:pPr>
            <a:r>
              <a:rPr lang="en" sz="1800" dirty="0">
                <a:solidFill>
                  <a:schemeClr val="dk1"/>
                </a:solidFill>
              </a:rPr>
              <a:t> (i.e. if learning shapes, perhaps there is a black background to contrast with the color of the wooden pieces; perhaps the outlines of where wooden pieces go are outlined on the black paper with glitter (tactile + visual); perhaps the child is reaching in the box that the teacher is shaking, to obtain the wooden piece (auditory, movement</a:t>
            </a:r>
            <a:r>
              <a:rPr lang="en" sz="1800" dirty="0" smtClean="0">
                <a:solidFill>
                  <a:schemeClr val="dk1"/>
                </a:solidFill>
              </a:rPr>
              <a:t>)</a:t>
            </a:r>
            <a:endParaRPr sz="1800" dirty="0">
              <a:solidFill>
                <a:schemeClr val="dk1"/>
              </a:solidFill>
            </a:endParaRPr>
          </a:p>
          <a:p>
            <a:pPr marL="0" indent="0">
              <a:spcBef>
                <a:spcPts val="1632"/>
              </a:spcBef>
              <a:buNone/>
            </a:pPr>
            <a:endParaRPr dirty="0"/>
          </a:p>
        </p:txBody>
      </p:sp>
    </p:spTree>
    <p:extLst>
      <p:ext uri="{BB962C8B-B14F-4D97-AF65-F5344CB8AC3E}">
        <p14:creationId xmlns:p14="http://schemas.microsoft.com/office/powerpoint/2010/main" val="381915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46dbe691e_0_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46dbe691e_0_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466435" indent="-349827">
              <a:lnSpc>
                <a:spcPct val="115000"/>
              </a:lnSpc>
              <a:buClr>
                <a:schemeClr val="dk1"/>
              </a:buClr>
              <a:buSzPts val="1800"/>
            </a:pPr>
            <a:r>
              <a:rPr lang="en" sz="1800" dirty="0">
                <a:solidFill>
                  <a:schemeClr val="dk1"/>
                </a:solidFill>
              </a:rPr>
              <a:t>These children tend to be easily overstimulated, so reducing stimulation to simplify activity is ideal (environment is key for these children)</a:t>
            </a:r>
            <a:endParaRPr dirty="0"/>
          </a:p>
        </p:txBody>
      </p:sp>
    </p:spTree>
    <p:extLst>
      <p:ext uri="{BB962C8B-B14F-4D97-AF65-F5344CB8AC3E}">
        <p14:creationId xmlns:p14="http://schemas.microsoft.com/office/powerpoint/2010/main" val="179735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46dbe691e_0_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46dbe691e_0_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466435" indent="-349827">
              <a:lnSpc>
                <a:spcPct val="115000"/>
              </a:lnSpc>
              <a:buClr>
                <a:schemeClr val="dk1"/>
              </a:buClr>
              <a:buSzPts val="1800"/>
            </a:pPr>
            <a:r>
              <a:rPr lang="en" sz="1800" dirty="0">
                <a:solidFill>
                  <a:schemeClr val="dk1"/>
                </a:solidFill>
              </a:rPr>
              <a:t>These children tend to be easily overstimulated, so reducing stimulation to simplify activity is ideal (environment is key for these children)</a:t>
            </a:r>
            <a:endParaRPr dirty="0"/>
          </a:p>
        </p:txBody>
      </p:sp>
    </p:spTree>
    <p:extLst>
      <p:ext uri="{BB962C8B-B14F-4D97-AF65-F5344CB8AC3E}">
        <p14:creationId xmlns:p14="http://schemas.microsoft.com/office/powerpoint/2010/main" val="1378447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39fbe95f6_0_10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39fbe95f6_0_104: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Remember that all behavior is communication. Unfortunately, there no easy way to identify a behavior as sensory related or otherwise, without breaking it down and considering how the child functions in multiple environments. </a:t>
            </a:r>
            <a:r>
              <a:rPr lang="en" sz="1800" dirty="0">
                <a:solidFill>
                  <a:schemeClr val="dk2"/>
                </a:solidFill>
              </a:rPr>
              <a:t>It is important to identify what the root of the behavior is. Sensory interventions generally are not going to work to remediate a non-sensory behavior. </a:t>
            </a:r>
            <a:endParaRPr dirty="0"/>
          </a:p>
          <a:p>
            <a:pPr marL="0" indent="0">
              <a:buNone/>
            </a:pPr>
            <a:endParaRPr dirty="0"/>
          </a:p>
          <a:p>
            <a:pPr marL="0" indent="0">
              <a:buNone/>
            </a:pPr>
            <a:r>
              <a:rPr lang="en" dirty="0" smtClean="0"/>
              <a:t>try </a:t>
            </a:r>
            <a:r>
              <a:rPr lang="en" dirty="0"/>
              <a:t>to focus on what you want to see the child </a:t>
            </a:r>
            <a:r>
              <a:rPr lang="en" dirty="0" smtClean="0"/>
              <a:t>do</a:t>
            </a:r>
            <a:r>
              <a:rPr lang="en" baseline="0" dirty="0" smtClean="0"/>
              <a:t> (i.e. Naomi)</a:t>
            </a:r>
          </a:p>
          <a:p>
            <a:pPr marL="0" indent="0">
              <a:buNone/>
            </a:pPr>
            <a:endParaRPr dirty="0"/>
          </a:p>
          <a:p>
            <a:pPr marL="0" indent="0">
              <a:buNone/>
            </a:pPr>
            <a:r>
              <a:rPr lang="en" dirty="0"/>
              <a:t>If we put a child in “break” every time they hit someone, they are learning to get out of the uncomfortable situation by hitting. So, come back to what you want to see happen, and work on making a plan. Set up their play on the edge of the carpet away from other kids, then pull a peer in to play with something the child finds motivating, and make sure there is enough of the toy to go around; once this is tolerated, model how to “trade”. </a:t>
            </a:r>
            <a:endParaRPr dirty="0"/>
          </a:p>
        </p:txBody>
      </p:sp>
    </p:spTree>
    <p:extLst>
      <p:ext uri="{BB962C8B-B14F-4D97-AF65-F5344CB8AC3E}">
        <p14:creationId xmlns:p14="http://schemas.microsoft.com/office/powerpoint/2010/main" val="18181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63b79d1bc8_0_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63b79d1bc8_0_4: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Remember that all behavior is communication. Unfortunately, there no easy way to identify a behavior as sensory related or otherwise, without breaking it down and considering how the child functions in multiple environments. </a:t>
            </a:r>
            <a:r>
              <a:rPr lang="en" sz="1800" dirty="0">
                <a:solidFill>
                  <a:schemeClr val="dk2"/>
                </a:solidFill>
              </a:rPr>
              <a:t>It is important to identify what the root of the behavior is. Sensory interventions generally are not going to work to remediate a non-sensory behavior. </a:t>
            </a:r>
            <a:endParaRPr sz="1800" dirty="0">
              <a:solidFill>
                <a:schemeClr val="dk2"/>
              </a:solidFill>
            </a:endParaRPr>
          </a:p>
          <a:p>
            <a:pPr marL="0" indent="0">
              <a:buNone/>
            </a:pPr>
            <a:r>
              <a:rPr lang="en" sz="1800" dirty="0">
                <a:solidFill>
                  <a:schemeClr val="dk2"/>
                </a:solidFill>
              </a:rPr>
              <a:t> </a:t>
            </a:r>
            <a:endParaRPr sz="1800" dirty="0">
              <a:solidFill>
                <a:schemeClr val="dk2"/>
              </a:solidFill>
            </a:endParaRPr>
          </a:p>
          <a:p>
            <a:pPr marL="0" indent="0">
              <a:buNone/>
            </a:pPr>
            <a:r>
              <a:rPr lang="en" sz="1800" dirty="0">
                <a:solidFill>
                  <a:schemeClr val="dk2"/>
                </a:solidFill>
              </a:rPr>
              <a:t>Frequent reasons for Sensory Meltdown: </a:t>
            </a:r>
            <a:endParaRPr sz="1800" dirty="0">
              <a:solidFill>
                <a:schemeClr val="dk2"/>
              </a:solidFill>
            </a:endParaRPr>
          </a:p>
          <a:p>
            <a:pPr marL="466435" indent="-304479">
              <a:lnSpc>
                <a:spcPct val="115000"/>
              </a:lnSpc>
              <a:spcBef>
                <a:spcPts val="1224"/>
              </a:spcBef>
              <a:buClr>
                <a:schemeClr val="dk1"/>
              </a:buClr>
            </a:pPr>
            <a:r>
              <a:rPr lang="en" u="sng" dirty="0">
                <a:solidFill>
                  <a:schemeClr val="hlink"/>
                </a:solidFill>
                <a:hlinkClick r:id="rId3"/>
              </a:rPr>
              <a:t>Sensory overload</a:t>
            </a:r>
            <a:endParaRPr u="sng" dirty="0">
              <a:solidFill>
                <a:schemeClr val="hlink"/>
              </a:solidFill>
            </a:endParaRPr>
          </a:p>
          <a:p>
            <a:pPr marL="466435" indent="-304479">
              <a:lnSpc>
                <a:spcPct val="115000"/>
              </a:lnSpc>
              <a:buClr>
                <a:schemeClr val="dk1"/>
              </a:buClr>
            </a:pPr>
            <a:r>
              <a:rPr lang="en" dirty="0">
                <a:solidFill>
                  <a:schemeClr val="dk1"/>
                </a:solidFill>
              </a:rPr>
              <a:t>Dysregulation and the inability to maintain</a:t>
            </a:r>
            <a:r>
              <a:rPr lang="en" dirty="0">
                <a:solidFill>
                  <a:schemeClr val="dk1"/>
                </a:solidFill>
                <a:uFill>
                  <a:noFill/>
                </a:uFill>
                <a:hlinkClick r:id="rId4"/>
              </a:rPr>
              <a:t> </a:t>
            </a:r>
            <a:r>
              <a:rPr lang="en" u="sng" dirty="0">
                <a:solidFill>
                  <a:schemeClr val="hlink"/>
                </a:solidFill>
                <a:hlinkClick r:id="rId4"/>
              </a:rPr>
              <a:t>self-regulation</a:t>
            </a:r>
            <a:r>
              <a:rPr lang="en" dirty="0">
                <a:solidFill>
                  <a:schemeClr val="dk1"/>
                </a:solidFill>
              </a:rPr>
              <a:t> and a ready  state</a:t>
            </a:r>
            <a:endParaRPr dirty="0">
              <a:solidFill>
                <a:schemeClr val="dk1"/>
              </a:solidFill>
            </a:endParaRPr>
          </a:p>
          <a:p>
            <a:pPr marL="466435" indent="-304479">
              <a:lnSpc>
                <a:spcPct val="115000"/>
              </a:lnSpc>
              <a:buClr>
                <a:schemeClr val="dk1"/>
              </a:buClr>
            </a:pPr>
            <a:r>
              <a:rPr lang="en" u="sng" dirty="0">
                <a:solidFill>
                  <a:schemeClr val="hlink"/>
                </a:solidFill>
                <a:hlinkClick r:id="rId5"/>
              </a:rPr>
              <a:t>"Fight or flight"</a:t>
            </a:r>
            <a:r>
              <a:rPr lang="en" dirty="0">
                <a:solidFill>
                  <a:schemeClr val="dk1"/>
                </a:solidFill>
              </a:rPr>
              <a:t> response to sensory overload, yet mistaken for a standard, behavior driven meltdown</a:t>
            </a:r>
            <a:endParaRPr dirty="0">
              <a:solidFill>
                <a:schemeClr val="dk1"/>
              </a:solidFill>
            </a:endParaRPr>
          </a:p>
          <a:p>
            <a:pPr marL="466435" indent="-304479">
              <a:lnSpc>
                <a:spcPct val="115000"/>
              </a:lnSpc>
              <a:buClr>
                <a:schemeClr val="dk1"/>
              </a:buClr>
            </a:pPr>
            <a:r>
              <a:rPr lang="en" dirty="0">
                <a:solidFill>
                  <a:schemeClr val="dk1"/>
                </a:solidFill>
              </a:rPr>
              <a:t>The inability to cope with a new or challenging situation</a:t>
            </a:r>
            <a:endParaRPr dirty="0">
              <a:solidFill>
                <a:schemeClr val="dk1"/>
              </a:solidFill>
            </a:endParaRPr>
          </a:p>
          <a:p>
            <a:pPr marL="466435" indent="-304479">
              <a:lnSpc>
                <a:spcPct val="115000"/>
              </a:lnSpc>
              <a:buClr>
                <a:schemeClr val="dk1"/>
              </a:buClr>
            </a:pPr>
            <a:r>
              <a:rPr lang="en" dirty="0">
                <a:solidFill>
                  <a:schemeClr val="dk1"/>
                </a:solidFill>
              </a:rPr>
              <a:t>Inability to communicate wants and needs</a:t>
            </a:r>
            <a:endParaRPr dirty="0">
              <a:solidFill>
                <a:schemeClr val="dk1"/>
              </a:solidFill>
            </a:endParaRPr>
          </a:p>
          <a:p>
            <a:pPr marL="466435" indent="-304479">
              <a:lnSpc>
                <a:spcPct val="115000"/>
              </a:lnSpc>
              <a:buClr>
                <a:schemeClr val="dk1"/>
              </a:buClr>
            </a:pPr>
            <a:r>
              <a:rPr lang="en" dirty="0">
                <a:solidFill>
                  <a:schemeClr val="dk1"/>
                </a:solidFill>
              </a:rPr>
              <a:t>Difficulty with transitions</a:t>
            </a:r>
            <a:endParaRPr dirty="0">
              <a:solidFill>
                <a:schemeClr val="dk1"/>
              </a:solidFill>
            </a:endParaRPr>
          </a:p>
          <a:p>
            <a:pPr marL="466435" indent="-304479">
              <a:lnSpc>
                <a:spcPct val="115000"/>
              </a:lnSpc>
              <a:buClr>
                <a:schemeClr val="dk1"/>
              </a:buClr>
            </a:pPr>
            <a:r>
              <a:rPr lang="en" dirty="0">
                <a:solidFill>
                  <a:schemeClr val="dk1"/>
                </a:solidFill>
              </a:rPr>
              <a:t>Lack of sleep or over tired</a:t>
            </a:r>
            <a:endParaRPr dirty="0">
              <a:solidFill>
                <a:schemeClr val="dk1"/>
              </a:solidFill>
            </a:endParaRPr>
          </a:p>
          <a:p>
            <a:pPr marL="466435" indent="-304479">
              <a:lnSpc>
                <a:spcPct val="115000"/>
              </a:lnSpc>
              <a:buClr>
                <a:schemeClr val="dk1"/>
              </a:buClr>
            </a:pPr>
            <a:r>
              <a:rPr lang="en" dirty="0">
                <a:solidFill>
                  <a:schemeClr val="dk1"/>
                </a:solidFill>
              </a:rPr>
              <a:t>Lack of proper nutrition or too much of the wrong food</a:t>
            </a:r>
            <a:endParaRPr dirty="0">
              <a:solidFill>
                <a:schemeClr val="dk1"/>
              </a:solidFill>
            </a:endParaRPr>
          </a:p>
          <a:p>
            <a:pPr marL="466435" indent="-304479">
              <a:lnSpc>
                <a:spcPct val="115000"/>
              </a:lnSpc>
              <a:buClr>
                <a:schemeClr val="dk1"/>
              </a:buClr>
            </a:pPr>
            <a:r>
              <a:rPr lang="en" dirty="0">
                <a:solidFill>
                  <a:schemeClr val="dk1"/>
                </a:solidFill>
              </a:rPr>
              <a:t>Change in routine</a:t>
            </a:r>
            <a:endParaRPr dirty="0">
              <a:solidFill>
                <a:schemeClr val="dk1"/>
              </a:solidFill>
            </a:endParaRPr>
          </a:p>
          <a:p>
            <a:pPr marL="0" indent="0">
              <a:spcBef>
                <a:spcPts val="1224"/>
              </a:spcBef>
              <a:buNone/>
            </a:pPr>
            <a:endParaRPr sz="1800" dirty="0">
              <a:solidFill>
                <a:schemeClr val="dk2"/>
              </a:solidFill>
            </a:endParaRPr>
          </a:p>
          <a:p>
            <a:pPr marL="0" indent="0">
              <a:buNone/>
            </a:pPr>
            <a:endParaRPr dirty="0"/>
          </a:p>
          <a:p>
            <a:pPr marL="0" indent="0">
              <a:buNone/>
            </a:pPr>
            <a:r>
              <a:rPr lang="en" dirty="0"/>
              <a:t>Rather than focus on eliminating the behavior, try to focus on what you want to see the child do. For example, if a child hits every time another student comes near them, rather than working on not hitting, work on helping that child feel comfortable allowing other people into their space. </a:t>
            </a:r>
            <a:endParaRPr dirty="0"/>
          </a:p>
          <a:p>
            <a:pPr marL="0" indent="0">
              <a:buNone/>
            </a:pPr>
            <a:endParaRPr dirty="0"/>
          </a:p>
          <a:p>
            <a:pPr marL="0" indent="0">
              <a:buNone/>
            </a:pPr>
            <a:r>
              <a:rPr lang="en" dirty="0"/>
              <a:t>If we put a child in “break” every time they hit someone, they are learning to get out of the uncomfortable situation by hitting. So, come back to what you want to see happen, and work on making a plan. Set up their play on the edge of the carpet away from other kids, then pull a peer in to play with something the child finds motivating, and make sure there is enough of the toy to go around; once this is tolerated, model how to “trade”. </a:t>
            </a:r>
            <a:endParaRPr dirty="0"/>
          </a:p>
          <a:p>
            <a:pPr marL="0" indent="0">
              <a:buNone/>
            </a:pPr>
            <a:endParaRPr dirty="0"/>
          </a:p>
          <a:p>
            <a:pPr marL="466435" indent="-349827">
              <a:buClr>
                <a:schemeClr val="dk1"/>
              </a:buClr>
              <a:buSzPts val="1800"/>
              <a:buAutoNum type="arabicParenR"/>
            </a:pPr>
            <a:r>
              <a:rPr lang="en" sz="1800" dirty="0">
                <a:solidFill>
                  <a:schemeClr val="dk1"/>
                </a:solidFill>
              </a:rPr>
              <a:t>Identify specific behavior</a:t>
            </a:r>
            <a:endParaRPr sz="1800" dirty="0">
              <a:solidFill>
                <a:schemeClr val="dk1"/>
              </a:solidFill>
            </a:endParaRPr>
          </a:p>
          <a:p>
            <a:pPr marL="466435" indent="-349827">
              <a:buClr>
                <a:schemeClr val="dk1"/>
              </a:buClr>
              <a:buSzPts val="1800"/>
              <a:buAutoNum type="arabicParenR"/>
            </a:pPr>
            <a:r>
              <a:rPr lang="en" sz="1800" dirty="0">
                <a:solidFill>
                  <a:schemeClr val="dk1"/>
                </a:solidFill>
              </a:rPr>
              <a:t>Look at antecedent and consequence</a:t>
            </a:r>
            <a:endParaRPr sz="1800" dirty="0">
              <a:solidFill>
                <a:schemeClr val="dk1"/>
              </a:solidFill>
            </a:endParaRPr>
          </a:p>
          <a:p>
            <a:pPr marL="0" indent="0">
              <a:buNone/>
            </a:pPr>
            <a:endParaRPr dirty="0"/>
          </a:p>
        </p:txBody>
      </p:sp>
    </p:spTree>
    <p:extLst>
      <p:ext uri="{BB962C8B-B14F-4D97-AF65-F5344CB8AC3E}">
        <p14:creationId xmlns:p14="http://schemas.microsoft.com/office/powerpoint/2010/main" val="194261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47de1e6ff_0_22: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47de1e6ff_0_22: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1593244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647de1e6ff_0_3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647de1e6ff_0_36: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a:t>The environment should be the first thing to address when you sense there are sensory challenges. What can you do in your space to make it place where optimal learning can occur?</a:t>
            </a:r>
            <a:endParaRPr/>
          </a:p>
          <a:p>
            <a:pPr marL="0" indent="0">
              <a:buNone/>
            </a:pPr>
            <a:endParaRPr/>
          </a:p>
        </p:txBody>
      </p:sp>
    </p:spTree>
    <p:extLst>
      <p:ext uri="{BB962C8B-B14F-4D97-AF65-F5344CB8AC3E}">
        <p14:creationId xmlns:p14="http://schemas.microsoft.com/office/powerpoint/2010/main" val="3996156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47de1e6ff_0_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47de1e6ff_0_1: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4221650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647de1e6ff_0_8: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647de1e6ff_0_8: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329067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647de1e6ff_0_1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647de1e6ff_0_15: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56893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39fbe95f6_0_11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39fbe95f6_0_114: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466435" indent="-323914">
              <a:lnSpc>
                <a:spcPct val="115000"/>
              </a:lnSpc>
              <a:buClr>
                <a:srgbClr val="434343"/>
              </a:buClr>
              <a:buSzPts val="1400"/>
            </a:pPr>
            <a:r>
              <a:rPr lang="en" sz="1400" dirty="0">
                <a:solidFill>
                  <a:srgbClr val="434343"/>
                </a:solidFill>
              </a:rPr>
              <a:t>“green with envy”; “seeing red”; “feeling blue,” a “black mood” all exist in literature and our everyday conversations for a reason - colors truly affect feelings. </a:t>
            </a:r>
            <a:endParaRPr sz="1400" dirty="0">
              <a:solidFill>
                <a:srgbClr val="434343"/>
              </a:solidFill>
            </a:endParaRPr>
          </a:p>
          <a:p>
            <a:pPr marL="466435" indent="-323914">
              <a:lnSpc>
                <a:spcPct val="115000"/>
              </a:lnSpc>
              <a:buClr>
                <a:srgbClr val="434343"/>
              </a:buClr>
              <a:buSzPts val="1400"/>
            </a:pPr>
            <a:r>
              <a:rPr lang="en" sz="1400" dirty="0">
                <a:solidFill>
                  <a:srgbClr val="434343"/>
                </a:solidFill>
              </a:rPr>
              <a:t>Pink is a loving, innocent color, decidedly feminine in character. Therefore, it is a natural color choice for the daily embracing of this age group.  </a:t>
            </a:r>
            <a:endParaRPr sz="1400" dirty="0">
              <a:solidFill>
                <a:srgbClr val="434343"/>
              </a:solidFill>
            </a:endParaRPr>
          </a:p>
          <a:p>
            <a:pPr marL="466435" indent="0">
              <a:lnSpc>
                <a:spcPct val="115000"/>
              </a:lnSpc>
              <a:spcBef>
                <a:spcPts val="1632"/>
              </a:spcBef>
              <a:spcAft>
                <a:spcPts val="1632"/>
              </a:spcAft>
              <a:buNone/>
            </a:pPr>
            <a:endParaRPr sz="1400" dirty="0">
              <a:solidFill>
                <a:srgbClr val="434343"/>
              </a:solidFill>
            </a:endParaRPr>
          </a:p>
        </p:txBody>
      </p:sp>
    </p:spTree>
    <p:extLst>
      <p:ext uri="{BB962C8B-B14F-4D97-AF65-F5344CB8AC3E}">
        <p14:creationId xmlns:p14="http://schemas.microsoft.com/office/powerpoint/2010/main" val="62736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39fbe95f6_0_13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39fbe95f6_0_135: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Incandescent lightly, offset lighting, using filters. </a:t>
            </a:r>
            <a:endParaRPr dirty="0"/>
          </a:p>
          <a:p>
            <a:pPr marL="0" indent="0">
              <a:buNone/>
            </a:pPr>
            <a:r>
              <a:rPr lang="en" dirty="0"/>
              <a:t>As much natural light as possible, and if, as in most classrooms, there is only one wall of windows, counter that light with soft light on the opposite side of the room to so visually it is not “lopsided” - when light enters from two sides of the room, you have to axises of light and it puts the room at rest. When you have a single axis of light, such as one wall of windows, it can become a restless line force leading attention out of </a:t>
            </a:r>
            <a:r>
              <a:rPr lang="en" dirty="0" smtClean="0"/>
              <a:t>the </a:t>
            </a:r>
            <a:r>
              <a:rPr lang="en" dirty="0"/>
              <a:t>room. Translucent curtains can diffuse light and direct it further into the room. </a:t>
            </a:r>
            <a:endParaRPr dirty="0"/>
          </a:p>
          <a:p>
            <a:pPr marL="0" indent="0">
              <a:buNone/>
            </a:pPr>
            <a:endParaRPr dirty="0"/>
          </a:p>
          <a:p>
            <a:pPr marL="0" indent="0">
              <a:buNone/>
            </a:pPr>
            <a:r>
              <a:rPr lang="en" dirty="0"/>
              <a:t>Also, consider that whatever the light source, the colors of the surfaces of objects in the room will contribute strongly to the feel of the room - </a:t>
            </a:r>
            <a:endParaRPr dirty="0"/>
          </a:p>
          <a:p>
            <a:pPr marL="0" indent="0">
              <a:buNone/>
            </a:pPr>
            <a:r>
              <a:rPr lang="en" dirty="0"/>
              <a:t>When colors are bright and </a:t>
            </a:r>
            <a:r>
              <a:rPr lang="en" dirty="0" smtClean="0"/>
              <a:t>intense </a:t>
            </a:r>
            <a:r>
              <a:rPr lang="en" dirty="0"/>
              <a:t>it can be draining on the eye. </a:t>
            </a:r>
            <a:endParaRPr dirty="0"/>
          </a:p>
          <a:p>
            <a:pPr marL="0" indent="0">
              <a:buNone/>
            </a:pPr>
            <a:endParaRPr dirty="0"/>
          </a:p>
          <a:p>
            <a:pPr marL="0" indent="0">
              <a:buNone/>
            </a:pPr>
            <a:r>
              <a:rPr lang="en" dirty="0"/>
              <a:t>Bright colors can be used sparingly and most effectively when they appear in contrast with the warm natural colors! You can spotlight what you want them to focus on that way. </a:t>
            </a:r>
            <a:endParaRPr dirty="0"/>
          </a:p>
          <a:p>
            <a:pPr marL="0" indent="0">
              <a:buNone/>
            </a:pPr>
            <a:endParaRPr dirty="0"/>
          </a:p>
          <a:p>
            <a:pPr marL="0" indent="0">
              <a:buNone/>
            </a:pPr>
            <a:r>
              <a:rPr lang="en" dirty="0"/>
              <a:t>Scale and porportion - we are all affected by this, whether it is conscious or not. We can be affected positively or negatively - if negatively, we may fear the space and will want to “escape”. Those kids who can verbalize, may say “it doesn’t feel right”. Many classrooms have been designed for older childrene and adults. Chalkboard, window sills, and coat hooks are too high; Bottom half of walls are often painted a dark color, the furniature is too big, and the shelves are out of reach. The radiators are large, and the lighting is all on the ceiling. The horizon is set high, for bigger people. </a:t>
            </a:r>
            <a:endParaRPr dirty="0"/>
          </a:p>
          <a:p>
            <a:pPr marL="0" indent="0">
              <a:buNone/>
            </a:pPr>
            <a:endParaRPr dirty="0"/>
          </a:p>
          <a:p>
            <a:pPr marL="0" indent="0">
              <a:buNone/>
            </a:pPr>
            <a:r>
              <a:rPr lang="en" dirty="0"/>
              <a:t>There is also the problem of an institutional look. Children feel this right away because they see a contrast to their home environment. Lack of spatial variety; hardness of surfaces; They are used to smaller, warmer, interconnected spaces. </a:t>
            </a:r>
            <a:endParaRPr dirty="0"/>
          </a:p>
        </p:txBody>
      </p:sp>
    </p:spTree>
    <p:extLst>
      <p:ext uri="{BB962C8B-B14F-4D97-AF65-F5344CB8AC3E}">
        <p14:creationId xmlns:p14="http://schemas.microsoft.com/office/powerpoint/2010/main" val="2792590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639fbe95f6_0_12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639fbe95f6_0_12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932871" lvl="1" indent="-310957">
              <a:lnSpc>
                <a:spcPct val="115000"/>
              </a:lnSpc>
              <a:buClr>
                <a:srgbClr val="0C343D"/>
              </a:buClr>
              <a:buSzPts val="1200"/>
            </a:pPr>
            <a:r>
              <a:rPr lang="en" sz="1200" dirty="0">
                <a:solidFill>
                  <a:srgbClr val="0C343D"/>
                </a:solidFill>
              </a:rPr>
              <a:t> If using the toilet is new and anxiety provoking for a some students, is it ideal to start the day off with bathroom trips? </a:t>
            </a:r>
            <a:endParaRPr dirty="0"/>
          </a:p>
        </p:txBody>
      </p:sp>
    </p:spTree>
    <p:extLst>
      <p:ext uri="{BB962C8B-B14F-4D97-AF65-F5344CB8AC3E}">
        <p14:creationId xmlns:p14="http://schemas.microsoft.com/office/powerpoint/2010/main" val="75249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494f085d1_0_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494f085d1_0_5: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932871" lvl="1" indent="-310957">
              <a:lnSpc>
                <a:spcPct val="115000"/>
              </a:lnSpc>
              <a:buClr>
                <a:srgbClr val="0C343D"/>
              </a:buClr>
              <a:buSzPts val="1200"/>
            </a:pPr>
            <a:r>
              <a:rPr lang="en" sz="1200" dirty="0">
                <a:solidFill>
                  <a:srgbClr val="0C343D"/>
                </a:solidFill>
              </a:rPr>
              <a:t> If using the toilet is new and anxiety provoking for a some students, is it ideal to start the day off with bathroom trips? </a:t>
            </a:r>
            <a:endParaRPr dirty="0"/>
          </a:p>
        </p:txBody>
      </p:sp>
    </p:spTree>
    <p:extLst>
      <p:ext uri="{BB962C8B-B14F-4D97-AF65-F5344CB8AC3E}">
        <p14:creationId xmlns:p14="http://schemas.microsoft.com/office/powerpoint/2010/main" val="1149777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639fbe95f6_0_13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639fbe95f6_0_13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If you are working with a child how tends to reach his thresholds more quickly, perhaps your tone of voice is softer and quieter. If you are working with a child who needs more input to reach a threshold for learning, break out the sing song voice and pair speaking with a tactile or visual cue. </a:t>
            </a:r>
            <a:endParaRPr dirty="0"/>
          </a:p>
          <a:p>
            <a:pPr marL="0" indent="0">
              <a:buNone/>
            </a:pPr>
            <a:endParaRPr dirty="0"/>
          </a:p>
          <a:p>
            <a:pPr marL="0" indent="0">
              <a:buNone/>
            </a:pPr>
            <a:r>
              <a:rPr lang="en" dirty="0"/>
              <a:t>Is it about you, or the child? Kindly ask yourself this. For example, I have some airplane earrings that Dylan would love and talk about non-stop. But it would also draw his attention from his work if I wore them. I will not wear the earrings, because it is more important for him to focus. </a:t>
            </a:r>
            <a:endParaRPr dirty="0"/>
          </a:p>
          <a:p>
            <a:pPr marL="0" indent="0">
              <a:buNone/>
            </a:pPr>
            <a:endParaRPr dirty="0"/>
          </a:p>
          <a:p>
            <a:pPr marL="0" indent="0">
              <a:buNone/>
            </a:pPr>
            <a:r>
              <a:rPr lang="en" dirty="0"/>
              <a:t>Limit praise. This is important for a couple of reasons. 1) If we are considering the whole child development, then we can’t forget that it is important for them to learn how to be motivated without a reward or an adult offering praise - -  otherwise they can become dependent on adult feedback, and we want them to do things for reasons other than for reward. We want them to be independent, not just do what we want them to do. This kind of concept develops at a young age. If a child stacks blocks and looks at you with pride, consider withholding the “Good job!” and instead, smiling and saying “You did it. I see, you stacked.”  Or, smile and clap, but fade that to just a smile. </a:t>
            </a:r>
            <a:endParaRPr dirty="0"/>
          </a:p>
          <a:p>
            <a:pPr marL="0" indent="0">
              <a:buNone/>
            </a:pPr>
            <a:endParaRPr dirty="0"/>
          </a:p>
          <a:p>
            <a:pPr marL="0" indent="0">
              <a:buNone/>
            </a:pPr>
            <a:r>
              <a:rPr lang="en" dirty="0"/>
              <a:t>It is also important to keep in mind that with praise, is it’s equal and opposite form, rejection. If something is “good”, it also has the potential to be “bad.” This can be anxiety provoking for children. “I did it correctly, but that was really hard for me, and I’m not sure I’m ready to do it every single time, but now that she knows and says it was good, she’s going to want me to be good more, and I’m not sure I can do that.” And then we have an unregulated child. When possible, simple acknowledgement the task was completed will often do. </a:t>
            </a:r>
            <a:endParaRPr dirty="0"/>
          </a:p>
          <a:p>
            <a:pPr marL="0" indent="0">
              <a:buNone/>
            </a:pPr>
            <a:endParaRPr dirty="0"/>
          </a:p>
        </p:txBody>
      </p:sp>
    </p:spTree>
    <p:extLst>
      <p:ext uri="{BB962C8B-B14F-4D97-AF65-F5344CB8AC3E}">
        <p14:creationId xmlns:p14="http://schemas.microsoft.com/office/powerpoint/2010/main" val="1604674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39fbe95f6_0_14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39fbe95f6_0_14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134167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39fbe95f6_0_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39fbe95f6_0_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a:t>Sensory processing is largely synonymous with sensory integration. </a:t>
            </a:r>
            <a:endParaRPr/>
          </a:p>
          <a:p>
            <a:pPr marL="0" indent="0">
              <a:buNone/>
            </a:pPr>
            <a:r>
              <a:rPr lang="en"/>
              <a:t>Sensory Processing refers to how the nervous system receives information from our physical environment and our bodies (using our 8 senses) and organizes that information in order to form a response.  </a:t>
            </a:r>
            <a:endParaRPr/>
          </a:p>
        </p:txBody>
      </p:sp>
    </p:spTree>
    <p:extLst>
      <p:ext uri="{BB962C8B-B14F-4D97-AF65-F5344CB8AC3E}">
        <p14:creationId xmlns:p14="http://schemas.microsoft.com/office/powerpoint/2010/main" val="3158784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39fbe95f6_0_865: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39fbe95f6_0_865: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dirty="0"/>
          </a:p>
        </p:txBody>
      </p:sp>
    </p:spTree>
    <p:extLst>
      <p:ext uri="{BB962C8B-B14F-4D97-AF65-F5344CB8AC3E}">
        <p14:creationId xmlns:p14="http://schemas.microsoft.com/office/powerpoint/2010/main" val="19352600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39fbe95f6_0_9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39fbe95f6_0_94: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143406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39fbe95f6_0_0: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39fbe95f6_0_0: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Sensory processing is largely synonymous with sensory integration. </a:t>
            </a:r>
            <a:endParaRPr dirty="0"/>
          </a:p>
          <a:p>
            <a:pPr marL="0" indent="0">
              <a:buNone/>
            </a:pPr>
            <a:r>
              <a:rPr lang="en" dirty="0"/>
              <a:t>Sensory Processing refers to how the nervous system receives information from our physical environment and our bodies (using our 8 senses) and organizes that information in order to form a response.  </a:t>
            </a:r>
            <a:endParaRPr dirty="0"/>
          </a:p>
        </p:txBody>
      </p:sp>
    </p:spTree>
    <p:extLst>
      <p:ext uri="{BB962C8B-B14F-4D97-AF65-F5344CB8AC3E}">
        <p14:creationId xmlns:p14="http://schemas.microsoft.com/office/powerpoint/2010/main" val="57340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639fbe95f6_0_29: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639fbe95f6_0_29: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3893654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39fbe95f6_0_11: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39fbe95f6_0_11: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Clr>
                <a:schemeClr val="dk1"/>
              </a:buClr>
              <a:buNone/>
            </a:pPr>
            <a:r>
              <a:rPr lang="en">
                <a:solidFill>
                  <a:schemeClr val="dk1"/>
                </a:solidFill>
              </a:rPr>
              <a:t>When a child is well regulated, they adapt to changes in the environment; They have an appropriate level of nervous-system arousal and attention for the task; they respond to input needed for the task and ignore input not necessary for task. </a:t>
            </a:r>
            <a:endParaRPr/>
          </a:p>
        </p:txBody>
      </p:sp>
    </p:spTree>
    <p:extLst>
      <p:ext uri="{BB962C8B-B14F-4D97-AF65-F5344CB8AC3E}">
        <p14:creationId xmlns:p14="http://schemas.microsoft.com/office/powerpoint/2010/main" val="796203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639fbe95f6_0_17: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639fbe95f6_0_17: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a:p>
        </p:txBody>
      </p:sp>
    </p:spTree>
    <p:extLst>
      <p:ext uri="{BB962C8B-B14F-4D97-AF65-F5344CB8AC3E}">
        <p14:creationId xmlns:p14="http://schemas.microsoft.com/office/powerpoint/2010/main" val="331502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639fbe95f6_0_24: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639fbe95f6_0_24: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endParaRPr dirty="0"/>
          </a:p>
        </p:txBody>
      </p:sp>
    </p:spTree>
    <p:extLst>
      <p:ext uri="{BB962C8B-B14F-4D97-AF65-F5344CB8AC3E}">
        <p14:creationId xmlns:p14="http://schemas.microsoft.com/office/powerpoint/2010/main" val="334513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39fbe95f6_0_46:notes"/>
          <p:cNvSpPr>
            <a:spLocks noGrp="1" noRot="1" noChangeAspect="1"/>
          </p:cNvSpPr>
          <p:nvPr>
            <p:ph type="sldImg" idx="2"/>
          </p:nvPr>
        </p:nvSpPr>
        <p:spPr>
          <a:xfrm>
            <a:off x="407988" y="698500"/>
            <a:ext cx="6203950" cy="34893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39fbe95f6_0_46:notes"/>
          <p:cNvSpPr txBox="1">
            <a:spLocks noGrp="1"/>
          </p:cNvSpPr>
          <p:nvPr>
            <p:ph type="body" idx="1"/>
          </p:nvPr>
        </p:nvSpPr>
        <p:spPr>
          <a:xfrm>
            <a:off x="701993" y="4420315"/>
            <a:ext cx="5615940" cy="4187666"/>
          </a:xfrm>
          <a:prstGeom prst="rect">
            <a:avLst/>
          </a:prstGeom>
        </p:spPr>
        <p:txBody>
          <a:bodyPr spcFirstLastPara="1" wrap="square" lIns="93272" tIns="93272" rIns="93272" bIns="93272" anchor="t" anchorCtr="0">
            <a:noAutofit/>
          </a:bodyPr>
          <a:lstStyle/>
          <a:p>
            <a:pPr marL="0" indent="0">
              <a:buNone/>
            </a:pPr>
            <a:r>
              <a:rPr lang="en" dirty="0"/>
              <a:t>Symptoms of SPD vary greatly depending on the sense affected, the degree and way in which that sense is affected. A child can have one subtype, or be affected by all 6 types of SPD. A child can present with 1-2 senses affected by sensory discrimination disorder, or all 8. Ultimately, this results in 8 to the 6th power (over 260,000) possible patterns of expression of SPD. This is why individual assessment is ideal, and treatment will not look the same for any two children!</a:t>
            </a:r>
            <a:endParaRPr dirty="0"/>
          </a:p>
          <a:p>
            <a:pPr marL="0" indent="0">
              <a:buNone/>
            </a:pPr>
            <a:endParaRPr dirty="0"/>
          </a:p>
          <a:p>
            <a:pPr marL="0" indent="0">
              <a:buNone/>
            </a:pPr>
            <a:r>
              <a:rPr lang="en" dirty="0"/>
              <a:t>https://www.spdstar.org/basic/subtypes-of-spd</a:t>
            </a:r>
            <a:endParaRPr dirty="0"/>
          </a:p>
        </p:txBody>
      </p:sp>
    </p:spTree>
    <p:extLst>
      <p:ext uri="{BB962C8B-B14F-4D97-AF65-F5344CB8AC3E}">
        <p14:creationId xmlns:p14="http://schemas.microsoft.com/office/powerpoint/2010/main" val="426127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388425" y="636500"/>
            <a:ext cx="2789700" cy="579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56" name="Google Shape;56;p13"/>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58"/>
        <p:cNvGrpSpPr/>
        <p:nvPr/>
      </p:nvGrpSpPr>
      <p:grpSpPr>
        <a:xfrm>
          <a:off x="0" y="0"/>
          <a:ext cx="0" cy="0"/>
          <a:chOff x="0" y="0"/>
          <a:chExt cx="0" cy="0"/>
        </a:xfrm>
      </p:grpSpPr>
      <p:sp>
        <p:nvSpPr>
          <p:cNvPr id="59" name="Google Shape;59;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4"/>
          <p:cNvSpPr/>
          <p:nvPr/>
        </p:nvSpPr>
        <p:spPr>
          <a:xfrm>
            <a:off x="0" y="0"/>
            <a:ext cx="3585000" cy="51435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4108825" y="636500"/>
            <a:ext cx="1944900" cy="57900"/>
          </a:xfrm>
          <a:prstGeom prst="rect">
            <a:avLst/>
          </a:pr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388425" y="636500"/>
            <a:ext cx="2789700" cy="57900"/>
          </a:xfrm>
          <a:prstGeom prst="rect">
            <a:avLst/>
          </a:prstGeom>
          <a:solidFill>
            <a:srgbClr val="F6B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txBox="1">
            <a:spLocks noGrp="1"/>
          </p:cNvSpPr>
          <p:nvPr>
            <p:ph type="title"/>
          </p:nvPr>
        </p:nvSpPr>
        <p:spPr>
          <a:xfrm>
            <a:off x="308775" y="770525"/>
            <a:ext cx="2866800" cy="3753600"/>
          </a:xfrm>
          <a:prstGeom prst="rect">
            <a:avLst/>
          </a:prstGeom>
          <a:noFill/>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800" b="1">
                <a:solidFill>
                  <a:srgbClr val="FFFFFF"/>
                </a:solidFill>
              </a:defRPr>
            </a:lvl1pPr>
            <a:lvl2pPr lvl="1" algn="l">
              <a:lnSpc>
                <a:spcPct val="100000"/>
              </a:lnSpc>
              <a:spcBef>
                <a:spcPts val="0"/>
              </a:spcBef>
              <a:spcAft>
                <a:spcPts val="0"/>
              </a:spcAft>
              <a:buClr>
                <a:srgbClr val="FFFFFF"/>
              </a:buClr>
              <a:buSzPts val="2800"/>
              <a:buNone/>
              <a:defRPr sz="2800" b="1">
                <a:solidFill>
                  <a:srgbClr val="FFFFFF"/>
                </a:solidFill>
              </a:defRPr>
            </a:lvl2pPr>
            <a:lvl3pPr lvl="2" algn="l">
              <a:lnSpc>
                <a:spcPct val="100000"/>
              </a:lnSpc>
              <a:spcBef>
                <a:spcPts val="0"/>
              </a:spcBef>
              <a:spcAft>
                <a:spcPts val="0"/>
              </a:spcAft>
              <a:buClr>
                <a:srgbClr val="FFFFFF"/>
              </a:buClr>
              <a:buSzPts val="2800"/>
              <a:buNone/>
              <a:defRPr sz="2800" b="1">
                <a:solidFill>
                  <a:srgbClr val="FFFFFF"/>
                </a:solidFill>
              </a:defRPr>
            </a:lvl3pPr>
            <a:lvl4pPr lvl="3" algn="l">
              <a:lnSpc>
                <a:spcPct val="100000"/>
              </a:lnSpc>
              <a:spcBef>
                <a:spcPts val="0"/>
              </a:spcBef>
              <a:spcAft>
                <a:spcPts val="0"/>
              </a:spcAft>
              <a:buClr>
                <a:srgbClr val="FFFFFF"/>
              </a:buClr>
              <a:buSzPts val="2800"/>
              <a:buNone/>
              <a:defRPr sz="2800" b="1">
                <a:solidFill>
                  <a:srgbClr val="FFFFFF"/>
                </a:solidFill>
              </a:defRPr>
            </a:lvl4pPr>
            <a:lvl5pPr lvl="4" algn="l">
              <a:lnSpc>
                <a:spcPct val="100000"/>
              </a:lnSpc>
              <a:spcBef>
                <a:spcPts val="0"/>
              </a:spcBef>
              <a:spcAft>
                <a:spcPts val="0"/>
              </a:spcAft>
              <a:buClr>
                <a:srgbClr val="FFFFFF"/>
              </a:buClr>
              <a:buSzPts val="2800"/>
              <a:buNone/>
              <a:defRPr sz="2800" b="1">
                <a:solidFill>
                  <a:srgbClr val="FFFFFF"/>
                </a:solidFill>
              </a:defRPr>
            </a:lvl5pPr>
            <a:lvl6pPr lvl="5" algn="l">
              <a:lnSpc>
                <a:spcPct val="100000"/>
              </a:lnSpc>
              <a:spcBef>
                <a:spcPts val="0"/>
              </a:spcBef>
              <a:spcAft>
                <a:spcPts val="0"/>
              </a:spcAft>
              <a:buClr>
                <a:srgbClr val="FFFFFF"/>
              </a:buClr>
              <a:buSzPts val="2800"/>
              <a:buNone/>
              <a:defRPr sz="2800" b="1">
                <a:solidFill>
                  <a:srgbClr val="FFFFFF"/>
                </a:solidFill>
              </a:defRPr>
            </a:lvl6pPr>
            <a:lvl7pPr lvl="6" algn="l">
              <a:lnSpc>
                <a:spcPct val="100000"/>
              </a:lnSpc>
              <a:spcBef>
                <a:spcPts val="0"/>
              </a:spcBef>
              <a:spcAft>
                <a:spcPts val="0"/>
              </a:spcAft>
              <a:buClr>
                <a:srgbClr val="FFFFFF"/>
              </a:buClr>
              <a:buSzPts val="2800"/>
              <a:buNone/>
              <a:defRPr sz="2800" b="1">
                <a:solidFill>
                  <a:srgbClr val="FFFFFF"/>
                </a:solidFill>
              </a:defRPr>
            </a:lvl7pPr>
            <a:lvl8pPr lvl="7" algn="l">
              <a:lnSpc>
                <a:spcPct val="100000"/>
              </a:lnSpc>
              <a:spcBef>
                <a:spcPts val="0"/>
              </a:spcBef>
              <a:spcAft>
                <a:spcPts val="0"/>
              </a:spcAft>
              <a:buClr>
                <a:srgbClr val="FFFFFF"/>
              </a:buClr>
              <a:buSzPts val="2800"/>
              <a:buNone/>
              <a:defRPr sz="2800" b="1">
                <a:solidFill>
                  <a:srgbClr val="FFFFFF"/>
                </a:solidFill>
              </a:defRPr>
            </a:lvl8pPr>
            <a:lvl9pPr lvl="8" algn="l">
              <a:lnSpc>
                <a:spcPct val="100000"/>
              </a:lnSpc>
              <a:spcBef>
                <a:spcPts val="0"/>
              </a:spcBef>
              <a:spcAft>
                <a:spcPts val="0"/>
              </a:spcAft>
              <a:buClr>
                <a:srgbClr val="FFFFFF"/>
              </a:buClr>
              <a:buSzPts val="2800"/>
              <a:buNone/>
              <a:defRPr sz="2800" b="1">
                <a:solidFill>
                  <a:srgbClr val="FFFFFF"/>
                </a:solidFill>
              </a:defRPr>
            </a:lvl9pPr>
          </a:lstStyle>
          <a:p>
            <a:endParaRPr/>
          </a:p>
        </p:txBody>
      </p:sp>
      <p:sp>
        <p:nvSpPr>
          <p:cNvPr id="64" name="Google Shape;64;p14"/>
          <p:cNvSpPr txBox="1">
            <a:spLocks noGrp="1"/>
          </p:cNvSpPr>
          <p:nvPr>
            <p:ph type="body" idx="1"/>
          </p:nvPr>
        </p:nvSpPr>
        <p:spPr>
          <a:xfrm>
            <a:off x="4022850" y="770525"/>
            <a:ext cx="4919400" cy="38118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04800" algn="l">
              <a:lnSpc>
                <a:spcPct val="115000"/>
              </a:lnSpc>
              <a:spcBef>
                <a:spcPts val="1600"/>
              </a:spcBef>
              <a:spcAft>
                <a:spcPts val="0"/>
              </a:spcAft>
              <a:buClr>
                <a:srgbClr val="434343"/>
              </a:buClr>
              <a:buSzPts val="1200"/>
              <a:buChar char="○"/>
              <a:defRPr sz="1200">
                <a:solidFill>
                  <a:srgbClr val="434343"/>
                </a:solidFill>
              </a:defRPr>
            </a:lvl2pPr>
            <a:lvl3pPr marL="1371600" lvl="2" indent="-304800" algn="l">
              <a:lnSpc>
                <a:spcPct val="115000"/>
              </a:lnSpc>
              <a:spcBef>
                <a:spcPts val="1600"/>
              </a:spcBef>
              <a:spcAft>
                <a:spcPts val="0"/>
              </a:spcAft>
              <a:buClr>
                <a:srgbClr val="434343"/>
              </a:buClr>
              <a:buSzPts val="1200"/>
              <a:buChar char="■"/>
              <a:defRPr sz="1200">
                <a:solidFill>
                  <a:srgbClr val="434343"/>
                </a:solidFill>
              </a:defRPr>
            </a:lvl3pPr>
            <a:lvl4pPr marL="1828800" lvl="3" indent="-304800" algn="l">
              <a:lnSpc>
                <a:spcPct val="115000"/>
              </a:lnSpc>
              <a:spcBef>
                <a:spcPts val="1600"/>
              </a:spcBef>
              <a:spcAft>
                <a:spcPts val="0"/>
              </a:spcAft>
              <a:buClr>
                <a:srgbClr val="434343"/>
              </a:buClr>
              <a:buSzPts val="1200"/>
              <a:buChar char="●"/>
              <a:defRPr sz="1200">
                <a:solidFill>
                  <a:srgbClr val="434343"/>
                </a:solidFill>
              </a:defRPr>
            </a:lvl4pPr>
            <a:lvl5pPr marL="2286000" lvl="4" indent="-304800" algn="l">
              <a:lnSpc>
                <a:spcPct val="115000"/>
              </a:lnSpc>
              <a:spcBef>
                <a:spcPts val="1600"/>
              </a:spcBef>
              <a:spcAft>
                <a:spcPts val="0"/>
              </a:spcAft>
              <a:buClr>
                <a:srgbClr val="434343"/>
              </a:buClr>
              <a:buSzPts val="1200"/>
              <a:buChar char="○"/>
              <a:defRPr sz="1200">
                <a:solidFill>
                  <a:srgbClr val="434343"/>
                </a:solidFill>
              </a:defRPr>
            </a:lvl5pPr>
            <a:lvl6pPr marL="2743200" lvl="5" indent="-304800" algn="l">
              <a:lnSpc>
                <a:spcPct val="115000"/>
              </a:lnSpc>
              <a:spcBef>
                <a:spcPts val="1600"/>
              </a:spcBef>
              <a:spcAft>
                <a:spcPts val="0"/>
              </a:spcAft>
              <a:buClr>
                <a:srgbClr val="434343"/>
              </a:buClr>
              <a:buSzPts val="1200"/>
              <a:buChar char="■"/>
              <a:defRPr sz="1200">
                <a:solidFill>
                  <a:srgbClr val="434343"/>
                </a:solidFill>
              </a:defRPr>
            </a:lvl6pPr>
            <a:lvl7pPr marL="3200400" lvl="6" indent="-304800" algn="l">
              <a:lnSpc>
                <a:spcPct val="115000"/>
              </a:lnSpc>
              <a:spcBef>
                <a:spcPts val="1600"/>
              </a:spcBef>
              <a:spcAft>
                <a:spcPts val="0"/>
              </a:spcAft>
              <a:buClr>
                <a:srgbClr val="434343"/>
              </a:buClr>
              <a:buSzPts val="1200"/>
              <a:buChar char="●"/>
              <a:defRPr sz="1200">
                <a:solidFill>
                  <a:srgbClr val="434343"/>
                </a:solidFill>
              </a:defRPr>
            </a:lvl7pPr>
            <a:lvl8pPr marL="3657600" lvl="7" indent="-304800" algn="l">
              <a:lnSpc>
                <a:spcPct val="115000"/>
              </a:lnSpc>
              <a:spcBef>
                <a:spcPts val="1600"/>
              </a:spcBef>
              <a:spcAft>
                <a:spcPts val="0"/>
              </a:spcAft>
              <a:buClr>
                <a:srgbClr val="434343"/>
              </a:buClr>
              <a:buSzPts val="1200"/>
              <a:buChar char="○"/>
              <a:defRPr sz="1200">
                <a:solidFill>
                  <a:srgbClr val="434343"/>
                </a:solidFill>
              </a:defRPr>
            </a:lvl8pPr>
            <a:lvl9pPr marL="4114800" lvl="8" indent="-304800" algn="l">
              <a:lnSpc>
                <a:spcPct val="115000"/>
              </a:lnSpc>
              <a:spcBef>
                <a:spcPts val="1600"/>
              </a:spcBef>
              <a:spcAft>
                <a:spcPts val="1600"/>
              </a:spcAft>
              <a:buClr>
                <a:srgbClr val="434343"/>
              </a:buClr>
              <a:buSzPts val="1200"/>
              <a:buChar char="■"/>
              <a:defRPr sz="1200">
                <a:solidFill>
                  <a:srgbClr val="434343"/>
                </a:solidFill>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5.jp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subTitle" idx="1"/>
          </p:nvPr>
        </p:nvSpPr>
        <p:spPr>
          <a:xfrm>
            <a:off x="311700" y="984350"/>
            <a:ext cx="8520600" cy="14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200" dirty="0" smtClean="0">
                <a:solidFill>
                  <a:srgbClr val="000000"/>
                </a:solidFill>
              </a:rPr>
              <a:t>A </a:t>
            </a:r>
            <a:r>
              <a:rPr lang="en" sz="5200" dirty="0">
                <a:solidFill>
                  <a:srgbClr val="000000"/>
                </a:solidFill>
              </a:rPr>
              <a:t>Guide to Facilitating Optimal Sensory Processing for </a:t>
            </a:r>
            <a:r>
              <a:rPr lang="en" sz="5200" dirty="0" smtClean="0">
                <a:solidFill>
                  <a:srgbClr val="000000"/>
                </a:solidFill>
              </a:rPr>
              <a:t>Students</a:t>
            </a:r>
            <a:endParaRPr dirty="0">
              <a:solidFill>
                <a:srgbClr val="000000"/>
              </a:solidFill>
            </a:endParaRPr>
          </a:p>
        </p:txBody>
      </p:sp>
      <p:sp>
        <p:nvSpPr>
          <p:cNvPr id="71" name="Google Shape;71;p15"/>
          <p:cNvSpPr txBox="1"/>
          <p:nvPr/>
        </p:nvSpPr>
        <p:spPr>
          <a:xfrm>
            <a:off x="5542225" y="4186575"/>
            <a:ext cx="2405700" cy="4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By Brooke Gentle, MS OT/L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SENSORY MODULATION</a:t>
            </a:r>
            <a:endParaRPr/>
          </a:p>
        </p:txBody>
      </p:sp>
      <p:pic>
        <p:nvPicPr>
          <p:cNvPr id="123" name="Google Shape;123;p23"/>
          <p:cNvPicPr preferRelativeResize="0"/>
          <p:nvPr/>
        </p:nvPicPr>
        <p:blipFill>
          <a:blip r:embed="rId3">
            <a:alphaModFix/>
          </a:blip>
          <a:stretch>
            <a:fillRect/>
          </a:stretch>
        </p:blipFill>
        <p:spPr>
          <a:xfrm>
            <a:off x="5763712" y="2037876"/>
            <a:ext cx="3068588" cy="2951458"/>
          </a:xfrm>
          <a:prstGeom prst="rect">
            <a:avLst/>
          </a:prstGeom>
          <a:noFill/>
          <a:ln>
            <a:noFill/>
          </a:ln>
        </p:spPr>
      </p:pic>
      <p:sp>
        <p:nvSpPr>
          <p:cNvPr id="2" name="TextBox 1"/>
          <p:cNvSpPr txBox="1"/>
          <p:nvPr/>
        </p:nvSpPr>
        <p:spPr>
          <a:xfrm>
            <a:off x="735496" y="1142800"/>
            <a:ext cx="4035287" cy="2246769"/>
          </a:xfrm>
          <a:prstGeom prst="rect">
            <a:avLst/>
          </a:prstGeom>
          <a:noFill/>
        </p:spPr>
        <p:txBody>
          <a:bodyPr wrap="square" rtlCol="0">
            <a:spAutoFit/>
          </a:bodyPr>
          <a:lstStyle/>
          <a:p>
            <a:r>
              <a:rPr lang="en-US" sz="2800" dirty="0" smtClean="0"/>
              <a:t>Involves organizing sensory information within the nervous system, and generating a response. </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Neurological Threshold: Low vs. High </a:t>
            </a:r>
            <a:endParaRPr/>
          </a:p>
        </p:txBody>
      </p:sp>
      <p:sp>
        <p:nvSpPr>
          <p:cNvPr id="129" name="Google Shape;129;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000000"/>
                </a:solidFill>
              </a:rPr>
              <a:t>Low:  Nervous </a:t>
            </a:r>
            <a:r>
              <a:rPr lang="en" dirty="0">
                <a:solidFill>
                  <a:srgbClr val="000000"/>
                </a:solidFill>
              </a:rPr>
              <a:t>system responds quickly to stimuli.  May melt down easily.  Tends to notice everything in environment.  </a:t>
            </a:r>
            <a:r>
              <a:rPr lang="en" dirty="0" smtClean="0">
                <a:solidFill>
                  <a:srgbClr val="000000"/>
                </a:solidFill>
              </a:rPr>
              <a:t>(i.e. can’t stop feeling the sensation of their shirt agains their skin)</a:t>
            </a:r>
            <a:endParaRPr dirty="0">
              <a:solidFill>
                <a:srgbClr val="000000"/>
              </a:solidFill>
            </a:endParaRPr>
          </a:p>
          <a:p>
            <a:pPr marL="0" lvl="0" indent="0" algn="l" rtl="0">
              <a:spcBef>
                <a:spcPts val="1600"/>
              </a:spcBef>
              <a:spcAft>
                <a:spcPts val="0"/>
              </a:spcAft>
              <a:buNone/>
            </a:pPr>
            <a:r>
              <a:rPr lang="en" dirty="0" smtClean="0">
                <a:solidFill>
                  <a:srgbClr val="000000"/>
                </a:solidFill>
              </a:rPr>
              <a:t>High:</a:t>
            </a:r>
            <a:r>
              <a:rPr lang="en" dirty="0">
                <a:solidFill>
                  <a:srgbClr val="000000"/>
                </a:solidFill>
              </a:rPr>
              <a:t> </a:t>
            </a:r>
            <a:r>
              <a:rPr lang="en" dirty="0" smtClean="0">
                <a:solidFill>
                  <a:srgbClr val="000000"/>
                </a:solidFill>
              </a:rPr>
              <a:t> Nervous-system </a:t>
            </a:r>
            <a:r>
              <a:rPr lang="en" dirty="0">
                <a:solidFill>
                  <a:srgbClr val="000000"/>
                </a:solidFill>
              </a:rPr>
              <a:t>responds more slowly.  May need extra stimulation to reach arousal level in which they can make sense of the information they are receiving. May appear that they are not paying attention. </a:t>
            </a:r>
            <a:r>
              <a:rPr lang="en" dirty="0" smtClean="0">
                <a:solidFill>
                  <a:srgbClr val="000000"/>
                </a:solidFill>
              </a:rPr>
              <a:t>(i.e. may put shirt on backwards without realizing it)</a:t>
            </a:r>
            <a:endParaRPr dirty="0">
              <a:solidFill>
                <a:srgbClr val="000000"/>
              </a:solidFill>
            </a:endParaRPr>
          </a:p>
        </p:txBody>
      </p:sp>
      <p:cxnSp>
        <p:nvCxnSpPr>
          <p:cNvPr id="130" name="Google Shape;130;p24"/>
          <p:cNvCxnSpPr/>
          <p:nvPr/>
        </p:nvCxnSpPr>
        <p:spPr>
          <a:xfrm>
            <a:off x="1661325" y="4484725"/>
            <a:ext cx="5409300" cy="53100"/>
          </a:xfrm>
          <a:prstGeom prst="straightConnector1">
            <a:avLst/>
          </a:prstGeom>
          <a:noFill/>
          <a:ln w="9525" cap="flat" cmpd="sng">
            <a:solidFill>
              <a:schemeClr val="dk2"/>
            </a:solidFill>
            <a:prstDash val="solid"/>
            <a:round/>
            <a:headEnd type="none" w="med" len="med"/>
            <a:tailEnd type="none" w="med" len="med"/>
          </a:ln>
        </p:spPr>
      </p:cxnSp>
      <p:sp>
        <p:nvSpPr>
          <p:cNvPr id="131" name="Google Shape;131;p24"/>
          <p:cNvSpPr/>
          <p:nvPr/>
        </p:nvSpPr>
        <p:spPr>
          <a:xfrm>
            <a:off x="3641700" y="4192225"/>
            <a:ext cx="1594800" cy="6381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4"/>
          <p:cNvSpPr txBox="1"/>
          <p:nvPr/>
        </p:nvSpPr>
        <p:spPr>
          <a:xfrm>
            <a:off x="637875" y="4219825"/>
            <a:ext cx="1169700" cy="6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Low Threshold</a:t>
            </a:r>
            <a:endParaRPr b="1"/>
          </a:p>
        </p:txBody>
      </p:sp>
      <p:sp>
        <p:nvSpPr>
          <p:cNvPr id="133" name="Google Shape;133;p24"/>
          <p:cNvSpPr txBox="1"/>
          <p:nvPr/>
        </p:nvSpPr>
        <p:spPr>
          <a:xfrm>
            <a:off x="7004175" y="4292500"/>
            <a:ext cx="1169700" cy="63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t>High</a:t>
            </a:r>
            <a:endParaRPr b="1"/>
          </a:p>
          <a:p>
            <a:pPr marL="0" lvl="0" indent="0" algn="ctr" rtl="0">
              <a:spcBef>
                <a:spcPts val="0"/>
              </a:spcBef>
              <a:spcAft>
                <a:spcPts val="0"/>
              </a:spcAft>
              <a:buNone/>
            </a:pPr>
            <a:r>
              <a:rPr lang="en" b="1"/>
              <a:t>Threshold</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1525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Sensory Modulation</a:t>
            </a:r>
            <a:endParaRPr dirty="0"/>
          </a:p>
          <a:p>
            <a:pPr marL="0" lvl="0" indent="0" algn="ctr" rtl="0">
              <a:lnSpc>
                <a:spcPct val="115000"/>
              </a:lnSpc>
              <a:spcBef>
                <a:spcPts val="0"/>
              </a:spcBef>
              <a:spcAft>
                <a:spcPts val="1600"/>
              </a:spcAft>
              <a:buClr>
                <a:schemeClr val="dk1"/>
              </a:buClr>
              <a:buSzPts val="1100"/>
              <a:buFont typeface="Arial"/>
              <a:buNone/>
            </a:pPr>
            <a:r>
              <a:rPr lang="en" sz="1800" i="1" dirty="0">
                <a:solidFill>
                  <a:srgbClr val="000000"/>
                </a:solidFill>
              </a:rPr>
              <a:t>[</a:t>
            </a:r>
            <a:r>
              <a:rPr lang="en" sz="1800" i="1" dirty="0" smtClean="0">
                <a:solidFill>
                  <a:srgbClr val="000000"/>
                </a:solidFill>
              </a:rPr>
              <a:t>Involves </a:t>
            </a:r>
            <a:r>
              <a:rPr lang="en" sz="1800" i="1" dirty="0">
                <a:solidFill>
                  <a:srgbClr val="000000"/>
                </a:solidFill>
              </a:rPr>
              <a:t>organizing responses of the nervous system (balancing sensitization and habituation) to allow for an appropriate response to a stimulus</a:t>
            </a:r>
            <a:r>
              <a:rPr lang="en" sz="1800" i="1" dirty="0" smtClean="0">
                <a:solidFill>
                  <a:srgbClr val="000000"/>
                </a:solidFill>
              </a:rPr>
              <a:t>.]</a:t>
            </a:r>
            <a:endParaRPr i="1" dirty="0">
              <a:solidFill>
                <a:srgbClr val="000000"/>
              </a:solidFill>
            </a:endParaRPr>
          </a:p>
        </p:txBody>
      </p:sp>
      <p:sp>
        <p:nvSpPr>
          <p:cNvPr id="139" name="Google Shape;139;p25"/>
          <p:cNvSpPr txBox="1">
            <a:spLocks noGrp="1"/>
          </p:cNvSpPr>
          <p:nvPr>
            <p:ph type="body" idx="1"/>
          </p:nvPr>
        </p:nvSpPr>
        <p:spPr>
          <a:xfrm>
            <a:off x="543500" y="1453575"/>
            <a:ext cx="3340500" cy="239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smtClean="0">
                <a:solidFill>
                  <a:srgbClr val="000000"/>
                </a:solidFill>
              </a:rPr>
              <a:t>Over-responsive</a:t>
            </a:r>
            <a:r>
              <a:rPr lang="en" u="sng" dirty="0">
                <a:solidFill>
                  <a:srgbClr val="000000"/>
                </a:solidFill>
              </a:rPr>
              <a:t>:</a:t>
            </a:r>
            <a:endParaRPr u="sng" dirty="0">
              <a:solidFill>
                <a:srgbClr val="000000"/>
              </a:solidFill>
            </a:endParaRPr>
          </a:p>
          <a:p>
            <a:pPr marL="0" lvl="0" indent="0" algn="l" rtl="0">
              <a:spcBef>
                <a:spcPts val="1600"/>
              </a:spcBef>
              <a:spcAft>
                <a:spcPts val="0"/>
              </a:spcAft>
              <a:buNone/>
            </a:pPr>
            <a:r>
              <a:rPr lang="en" dirty="0">
                <a:solidFill>
                  <a:srgbClr val="000000"/>
                </a:solidFill>
              </a:rPr>
              <a:t>Neurons firing too frequently or quickly - takes little stimuli to reach threshold. </a:t>
            </a:r>
            <a:r>
              <a:rPr lang="en" dirty="0" smtClean="0">
                <a:solidFill>
                  <a:srgbClr val="000000"/>
                </a:solidFill>
              </a:rPr>
              <a:t>(intense, exaggerated responses to sensory events)</a:t>
            </a:r>
            <a:endParaRPr dirty="0">
              <a:solidFill>
                <a:srgbClr val="000000"/>
              </a:solidFill>
            </a:endParaRPr>
          </a:p>
          <a:p>
            <a:pPr marL="0" lvl="0" indent="0" algn="l" rtl="0">
              <a:spcBef>
                <a:spcPts val="1600"/>
              </a:spcBef>
              <a:spcAft>
                <a:spcPts val="1600"/>
              </a:spcAft>
              <a:buNone/>
            </a:pPr>
            <a:endParaRPr dirty="0"/>
          </a:p>
        </p:txBody>
      </p:sp>
      <p:cxnSp>
        <p:nvCxnSpPr>
          <p:cNvPr id="140" name="Google Shape;140;p25"/>
          <p:cNvCxnSpPr>
            <a:endCxn id="141" idx="1"/>
          </p:cNvCxnSpPr>
          <p:nvPr/>
        </p:nvCxnSpPr>
        <p:spPr>
          <a:xfrm>
            <a:off x="1661375" y="4484575"/>
            <a:ext cx="5409300" cy="2670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25"/>
          <p:cNvSpPr/>
          <p:nvPr/>
        </p:nvSpPr>
        <p:spPr>
          <a:xfrm>
            <a:off x="3641700" y="4192225"/>
            <a:ext cx="1594800" cy="638100"/>
          </a:xfrm>
          <a:prstGeom prst="lef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txBox="1"/>
          <p:nvPr/>
        </p:nvSpPr>
        <p:spPr>
          <a:xfrm>
            <a:off x="93025" y="4219825"/>
            <a:ext cx="1714500" cy="83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Low Threshold</a:t>
            </a:r>
            <a:endParaRPr dirty="0"/>
          </a:p>
          <a:p>
            <a:pPr marL="0" lvl="0" indent="0" algn="ctr" rtl="0">
              <a:spcBef>
                <a:spcPts val="0"/>
              </a:spcBef>
              <a:spcAft>
                <a:spcPts val="0"/>
              </a:spcAft>
              <a:buNone/>
            </a:pPr>
            <a:r>
              <a:rPr lang="en" dirty="0">
                <a:solidFill>
                  <a:schemeClr val="dk1"/>
                </a:solidFill>
              </a:rPr>
              <a:t>Sensitization</a:t>
            </a:r>
            <a:endParaRPr dirty="0"/>
          </a:p>
          <a:p>
            <a:pPr marL="0" lvl="0" indent="0" algn="ctr" rtl="0">
              <a:spcBef>
                <a:spcPts val="0"/>
              </a:spcBef>
              <a:spcAft>
                <a:spcPts val="0"/>
              </a:spcAft>
              <a:buNone/>
            </a:pPr>
            <a:r>
              <a:rPr lang="en" b="1" dirty="0" smtClean="0"/>
              <a:t>Over-responsive</a:t>
            </a:r>
            <a:endParaRPr b="1" dirty="0"/>
          </a:p>
        </p:txBody>
      </p:sp>
      <p:sp>
        <p:nvSpPr>
          <p:cNvPr id="141" name="Google Shape;141;p25"/>
          <p:cNvSpPr txBox="1"/>
          <p:nvPr/>
        </p:nvSpPr>
        <p:spPr>
          <a:xfrm>
            <a:off x="7070675" y="4192225"/>
            <a:ext cx="2139900" cy="63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High Threshold</a:t>
            </a:r>
            <a:endParaRPr dirty="0"/>
          </a:p>
          <a:p>
            <a:pPr marL="0" lvl="0" indent="0" algn="l" rtl="0">
              <a:spcBef>
                <a:spcPts val="0"/>
              </a:spcBef>
              <a:spcAft>
                <a:spcPts val="0"/>
              </a:spcAft>
              <a:buClr>
                <a:schemeClr val="dk1"/>
              </a:buClr>
              <a:buSzPts val="1100"/>
              <a:buFont typeface="Arial"/>
              <a:buNone/>
            </a:pPr>
            <a:r>
              <a:rPr lang="en" dirty="0">
                <a:solidFill>
                  <a:schemeClr val="dk1"/>
                </a:solidFill>
              </a:rPr>
              <a:t>Habituation</a:t>
            </a:r>
            <a:endParaRPr dirty="0"/>
          </a:p>
          <a:p>
            <a:pPr marL="0" lvl="0" indent="0" algn="l" rtl="0">
              <a:spcBef>
                <a:spcPts val="0"/>
              </a:spcBef>
              <a:spcAft>
                <a:spcPts val="0"/>
              </a:spcAft>
              <a:buNone/>
            </a:pPr>
            <a:r>
              <a:rPr lang="en" b="1" dirty="0" smtClean="0"/>
              <a:t>Under-responsive</a:t>
            </a:r>
            <a:endParaRPr b="1" dirty="0"/>
          </a:p>
        </p:txBody>
      </p:sp>
      <p:sp>
        <p:nvSpPr>
          <p:cNvPr id="144" name="Google Shape;144;p25"/>
          <p:cNvSpPr txBox="1"/>
          <p:nvPr/>
        </p:nvSpPr>
        <p:spPr>
          <a:xfrm>
            <a:off x="5388603" y="1473453"/>
            <a:ext cx="3075300" cy="284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u="sng" dirty="0" smtClean="0"/>
              <a:t>Under-responsive</a:t>
            </a:r>
            <a:r>
              <a:rPr lang="en" sz="1800" u="sng" dirty="0"/>
              <a:t>:</a:t>
            </a:r>
            <a:endParaRPr sz="1800" u="sng" dirty="0"/>
          </a:p>
          <a:p>
            <a:pPr marL="0" lvl="0" indent="0" algn="l" rtl="0">
              <a:lnSpc>
                <a:spcPct val="115000"/>
              </a:lnSpc>
              <a:spcBef>
                <a:spcPts val="1600"/>
              </a:spcBef>
              <a:spcAft>
                <a:spcPts val="1600"/>
              </a:spcAft>
              <a:buNone/>
            </a:pPr>
            <a:r>
              <a:rPr lang="en" sz="1800" dirty="0"/>
              <a:t>Neuronal firing is slower - takes a lot of stimuli to reach </a:t>
            </a:r>
            <a:r>
              <a:rPr lang="en" sz="1800" dirty="0" smtClean="0"/>
              <a:t>threshold. (muted or slowed responses to sensory experiences)</a:t>
            </a:r>
            <a:endParaRPr dirty="0"/>
          </a:p>
        </p:txBody>
      </p:sp>
      <p:cxnSp>
        <p:nvCxnSpPr>
          <p:cNvPr id="145" name="Google Shape;145;p25"/>
          <p:cNvCxnSpPr/>
          <p:nvPr/>
        </p:nvCxnSpPr>
        <p:spPr>
          <a:xfrm>
            <a:off x="4425900" y="1552575"/>
            <a:ext cx="26400" cy="21048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big is your </a:t>
            </a:r>
            <a:r>
              <a:rPr lang="en" dirty="0" smtClean="0"/>
              <a:t>neurological threshold cup</a:t>
            </a:r>
            <a:r>
              <a:rPr lang="en" dirty="0"/>
              <a:t>? </a:t>
            </a:r>
            <a:r>
              <a:rPr lang="en" sz="2000" i="1" dirty="0" smtClean="0"/>
              <a:t>(how much sensory input do you need to feel “just right”?)</a:t>
            </a:r>
            <a:endParaRPr sz="2000" i="1" dirty="0"/>
          </a:p>
        </p:txBody>
      </p:sp>
      <p:pic>
        <p:nvPicPr>
          <p:cNvPr id="151" name="Google Shape;151;p26"/>
          <p:cNvPicPr preferRelativeResize="0"/>
          <p:nvPr/>
        </p:nvPicPr>
        <p:blipFill>
          <a:blip r:embed="rId3">
            <a:alphaModFix/>
          </a:blip>
          <a:stretch>
            <a:fillRect/>
          </a:stretch>
        </p:blipFill>
        <p:spPr>
          <a:xfrm>
            <a:off x="6164225" y="1661325"/>
            <a:ext cx="2842275" cy="2851300"/>
          </a:xfrm>
          <a:prstGeom prst="rect">
            <a:avLst/>
          </a:prstGeom>
          <a:noFill/>
          <a:ln>
            <a:noFill/>
          </a:ln>
        </p:spPr>
      </p:pic>
      <p:pic>
        <p:nvPicPr>
          <p:cNvPr id="152" name="Google Shape;152;p26"/>
          <p:cNvPicPr preferRelativeResize="0"/>
          <p:nvPr/>
        </p:nvPicPr>
        <p:blipFill rotWithShape="1">
          <a:blip r:embed="rId4">
            <a:alphaModFix/>
          </a:blip>
          <a:srcRect l="17519" t="3288" r="20334" b="3279"/>
          <a:stretch/>
        </p:blipFill>
        <p:spPr>
          <a:xfrm>
            <a:off x="3203050" y="1661325"/>
            <a:ext cx="2844630" cy="2851300"/>
          </a:xfrm>
          <a:prstGeom prst="rect">
            <a:avLst/>
          </a:prstGeom>
          <a:noFill/>
          <a:ln>
            <a:noFill/>
          </a:ln>
        </p:spPr>
      </p:pic>
      <p:pic>
        <p:nvPicPr>
          <p:cNvPr id="153" name="Google Shape;153;p26"/>
          <p:cNvPicPr preferRelativeResize="0"/>
          <p:nvPr/>
        </p:nvPicPr>
        <p:blipFill>
          <a:blip r:embed="rId5">
            <a:alphaModFix/>
          </a:blip>
          <a:stretch>
            <a:fillRect/>
          </a:stretch>
        </p:blipFill>
        <p:spPr>
          <a:xfrm>
            <a:off x="244227" y="1691214"/>
            <a:ext cx="2791521" cy="2791521"/>
          </a:xfrm>
          <a:prstGeom prst="rect">
            <a:avLst/>
          </a:prstGeom>
          <a:noFill/>
          <a:ln>
            <a:noFill/>
          </a:ln>
        </p:spPr>
      </p:pic>
      <p:sp>
        <p:nvSpPr>
          <p:cNvPr id="154" name="Google Shape;154;p26"/>
          <p:cNvSpPr txBox="1"/>
          <p:nvPr/>
        </p:nvSpPr>
        <p:spPr>
          <a:xfrm>
            <a:off x="490388" y="4558750"/>
            <a:ext cx="2299200" cy="4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t>Lower </a:t>
            </a:r>
            <a:r>
              <a:rPr lang="en" sz="1800" dirty="0"/>
              <a:t>Thresholds</a:t>
            </a:r>
            <a:endParaRPr sz="1800" dirty="0"/>
          </a:p>
        </p:txBody>
      </p:sp>
      <p:sp>
        <p:nvSpPr>
          <p:cNvPr id="155" name="Google Shape;155;p26"/>
          <p:cNvSpPr txBox="1"/>
          <p:nvPr/>
        </p:nvSpPr>
        <p:spPr>
          <a:xfrm>
            <a:off x="6468913" y="4605250"/>
            <a:ext cx="2232900" cy="3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smtClean="0"/>
              <a:t>Higher </a:t>
            </a:r>
            <a:r>
              <a:rPr lang="en" sz="1800" dirty="0"/>
              <a:t>thresholds</a:t>
            </a:r>
            <a:endParaRPr sz="1800" dirty="0"/>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125625" y="86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strategies for those with a </a:t>
            </a:r>
            <a:r>
              <a:rPr lang="en" b="1"/>
              <a:t>high threshold:</a:t>
            </a:r>
            <a:endParaRPr b="1"/>
          </a:p>
        </p:txBody>
      </p:sp>
      <p:sp>
        <p:nvSpPr>
          <p:cNvPr id="161" name="Google Shape;161;p27"/>
          <p:cNvSpPr txBox="1">
            <a:spLocks noGrp="1"/>
          </p:cNvSpPr>
          <p:nvPr>
            <p:ph type="body" idx="1"/>
          </p:nvPr>
        </p:nvSpPr>
        <p:spPr>
          <a:xfrm>
            <a:off x="351575" y="646500"/>
            <a:ext cx="4127400" cy="38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000000"/>
                </a:solidFill>
              </a:rPr>
              <a:t>Add sensory information!</a:t>
            </a:r>
            <a:endParaRPr i="1"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Integrate </a:t>
            </a:r>
            <a:r>
              <a:rPr lang="en" i="1" u="sng" dirty="0">
                <a:solidFill>
                  <a:srgbClr val="000000"/>
                </a:solidFill>
              </a:rPr>
              <a:t>contrast </a:t>
            </a:r>
            <a:r>
              <a:rPr lang="en" dirty="0">
                <a:solidFill>
                  <a:srgbClr val="000000"/>
                </a:solidFill>
              </a:rPr>
              <a:t>for what you want the child to visually focus on</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Add a </a:t>
            </a:r>
            <a:r>
              <a:rPr lang="en" i="1" u="sng" dirty="0">
                <a:solidFill>
                  <a:srgbClr val="000000"/>
                </a:solidFill>
              </a:rPr>
              <a:t>tactile </a:t>
            </a:r>
            <a:r>
              <a:rPr lang="en" dirty="0">
                <a:solidFill>
                  <a:srgbClr val="000000"/>
                </a:solidFill>
              </a:rPr>
              <a:t>component </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Add </a:t>
            </a:r>
            <a:r>
              <a:rPr lang="en" i="1" u="sng" dirty="0">
                <a:solidFill>
                  <a:srgbClr val="000000"/>
                </a:solidFill>
              </a:rPr>
              <a:t>movement</a:t>
            </a:r>
            <a:endParaRPr i="1" u="sng"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Add </a:t>
            </a:r>
            <a:r>
              <a:rPr lang="en" i="1" u="sng" dirty="0">
                <a:solidFill>
                  <a:srgbClr val="000000"/>
                </a:solidFill>
              </a:rPr>
              <a:t>noise/song</a:t>
            </a:r>
            <a:endParaRPr i="1" u="sng"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If a child is working on a </a:t>
            </a:r>
            <a:r>
              <a:rPr lang="en" dirty="0" smtClean="0">
                <a:solidFill>
                  <a:srgbClr val="000000"/>
                </a:solidFill>
              </a:rPr>
              <a:t>matching or sorting, </a:t>
            </a:r>
            <a:r>
              <a:rPr lang="en" i="1" u="sng" dirty="0">
                <a:solidFill>
                  <a:srgbClr val="000000"/>
                </a:solidFill>
              </a:rPr>
              <a:t>use actual items</a:t>
            </a:r>
            <a:r>
              <a:rPr lang="en" dirty="0">
                <a:solidFill>
                  <a:srgbClr val="000000"/>
                </a:solidFill>
              </a:rPr>
              <a:t> when possible (i.e. match item to picture)</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Use their interests as a bridge</a:t>
            </a:r>
            <a:endParaRPr dirty="0">
              <a:solidFill>
                <a:srgbClr val="000000"/>
              </a:solidFill>
            </a:endParaRPr>
          </a:p>
          <a:p>
            <a:pPr marL="457200" lvl="0" indent="-342900" algn="l" rtl="0">
              <a:spcBef>
                <a:spcPts val="0"/>
              </a:spcBef>
              <a:spcAft>
                <a:spcPts val="0"/>
              </a:spcAft>
              <a:buClr>
                <a:srgbClr val="000000"/>
              </a:buClr>
              <a:buSzPts val="1800"/>
              <a:buChar char="●"/>
            </a:pPr>
            <a:r>
              <a:rPr lang="en" dirty="0">
                <a:solidFill>
                  <a:srgbClr val="000000"/>
                </a:solidFill>
              </a:rPr>
              <a:t>For communicating, use visual first; then auditory; then tactile. </a:t>
            </a:r>
            <a:endParaRPr dirty="0">
              <a:solidFill>
                <a:srgbClr val="000000"/>
              </a:solidFill>
            </a:endParaRPr>
          </a:p>
        </p:txBody>
      </p:sp>
      <p:pic>
        <p:nvPicPr>
          <p:cNvPr id="162" name="Google Shape;162;p27"/>
          <p:cNvPicPr preferRelativeResize="0"/>
          <p:nvPr/>
        </p:nvPicPr>
        <p:blipFill>
          <a:blip r:embed="rId3">
            <a:alphaModFix/>
          </a:blip>
          <a:stretch>
            <a:fillRect/>
          </a:stretch>
        </p:blipFill>
        <p:spPr>
          <a:xfrm>
            <a:off x="6178149" y="2158875"/>
            <a:ext cx="2965850" cy="2984625"/>
          </a:xfrm>
          <a:prstGeom prst="rect">
            <a:avLst/>
          </a:prstGeom>
          <a:noFill/>
          <a:ln>
            <a:noFill/>
          </a:ln>
        </p:spPr>
      </p:pic>
      <p:pic>
        <p:nvPicPr>
          <p:cNvPr id="163" name="Google Shape;163;p27"/>
          <p:cNvPicPr preferRelativeResize="0"/>
          <p:nvPr/>
        </p:nvPicPr>
        <p:blipFill>
          <a:blip r:embed="rId4">
            <a:alphaModFix/>
          </a:blip>
          <a:stretch>
            <a:fillRect/>
          </a:stretch>
        </p:blipFill>
        <p:spPr>
          <a:xfrm>
            <a:off x="4997299" y="751850"/>
            <a:ext cx="2352450" cy="1819900"/>
          </a:xfrm>
          <a:prstGeom prst="rect">
            <a:avLst/>
          </a:prstGeom>
          <a:noFill/>
          <a:ln>
            <a:noFill/>
          </a:ln>
        </p:spPr>
      </p:pic>
      <p:sp>
        <p:nvSpPr>
          <p:cNvPr id="164" name="Google Shape;164;p27"/>
          <p:cNvSpPr txBox="1"/>
          <p:nvPr/>
        </p:nvSpPr>
        <p:spPr>
          <a:xfrm>
            <a:off x="7522525" y="1006300"/>
            <a:ext cx="1448700" cy="83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aveat"/>
                <a:ea typeface="Caveat"/>
                <a:cs typeface="Caveat"/>
                <a:sym typeface="Caveat"/>
              </a:rPr>
              <a:t>Sandpaper finger tracing</a:t>
            </a:r>
            <a:endParaRPr sz="1800">
              <a:latin typeface="Caveat"/>
              <a:ea typeface="Caveat"/>
              <a:cs typeface="Caveat"/>
              <a:sym typeface="Caveat"/>
            </a:endParaRPr>
          </a:p>
          <a:p>
            <a:pPr marL="0" lvl="0" indent="0" algn="l" rtl="0">
              <a:spcBef>
                <a:spcPts val="0"/>
              </a:spcBef>
              <a:spcAft>
                <a:spcPts val="0"/>
              </a:spcAft>
              <a:buNone/>
            </a:pPr>
            <a:endParaRPr>
              <a:latin typeface="Caveat"/>
              <a:ea typeface="Caveat"/>
              <a:cs typeface="Caveat"/>
              <a:sym typeface="Caveat"/>
            </a:endParaRPr>
          </a:p>
        </p:txBody>
      </p:sp>
      <p:cxnSp>
        <p:nvCxnSpPr>
          <p:cNvPr id="165" name="Google Shape;165;p27"/>
          <p:cNvCxnSpPr/>
          <p:nvPr/>
        </p:nvCxnSpPr>
        <p:spPr>
          <a:xfrm rot="10800000" flipH="1">
            <a:off x="4332546" y="3335364"/>
            <a:ext cx="2073300" cy="20700"/>
          </a:xfrm>
          <a:prstGeom prst="straightConnector1">
            <a:avLst/>
          </a:prstGeom>
          <a:noFill/>
          <a:ln w="28575" cap="flat" cmpd="sng">
            <a:solidFill>
              <a:srgbClr val="000000"/>
            </a:solidFill>
            <a:prstDash val="solid"/>
            <a:round/>
            <a:headEnd type="oval" w="med" len="med"/>
            <a:tailEnd type="triangle" w="med" len="med"/>
          </a:ln>
        </p:spPr>
      </p:cxnSp>
      <p:cxnSp>
        <p:nvCxnSpPr>
          <p:cNvPr id="166" name="Google Shape;166;p27"/>
          <p:cNvCxnSpPr/>
          <p:nvPr/>
        </p:nvCxnSpPr>
        <p:spPr>
          <a:xfrm rot="10800000" flipH="1">
            <a:off x="7429475" y="1830400"/>
            <a:ext cx="1315800" cy="13200"/>
          </a:xfrm>
          <a:prstGeom prst="straightConnector1">
            <a:avLst/>
          </a:prstGeom>
          <a:noFill/>
          <a:ln w="28575" cap="flat" cmpd="sng">
            <a:solidFill>
              <a:srgbClr val="000000"/>
            </a:solidFill>
            <a:prstDash val="solid"/>
            <a:round/>
            <a:headEnd type="triangle" w="med" len="med"/>
            <a:tailEnd type="oval" w="med" len="med"/>
          </a:ln>
        </p:spPr>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975" y="3462407"/>
            <a:ext cx="1470692" cy="15747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125624" y="139147"/>
            <a:ext cx="8700323" cy="5197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General strategies for </a:t>
            </a:r>
            <a:r>
              <a:rPr lang="en" dirty="0" smtClean="0"/>
              <a:t>those with a </a:t>
            </a:r>
            <a:r>
              <a:rPr lang="en" b="1" dirty="0" smtClean="0"/>
              <a:t>high threshold</a:t>
            </a:r>
            <a:r>
              <a:rPr lang="en" b="1" dirty="0"/>
              <a:t>:</a:t>
            </a:r>
            <a:endParaRPr b="1" dirty="0"/>
          </a:p>
        </p:txBody>
      </p:sp>
      <p:sp>
        <p:nvSpPr>
          <p:cNvPr id="161" name="Google Shape;161;p27"/>
          <p:cNvSpPr txBox="1">
            <a:spLocks noGrp="1"/>
          </p:cNvSpPr>
          <p:nvPr>
            <p:ph type="body" idx="1"/>
          </p:nvPr>
        </p:nvSpPr>
        <p:spPr>
          <a:xfrm>
            <a:off x="351574" y="658875"/>
            <a:ext cx="5890200" cy="38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dirty="0">
                <a:solidFill>
                  <a:srgbClr val="000000"/>
                </a:solidFill>
              </a:rPr>
              <a:t>Add sensory information</a:t>
            </a:r>
            <a:r>
              <a:rPr lang="en" i="1" dirty="0" smtClean="0">
                <a:solidFill>
                  <a:srgbClr val="000000"/>
                </a:solidFill>
              </a:rPr>
              <a:t>!</a:t>
            </a:r>
          </a:p>
          <a:p>
            <a:pPr marL="457200" lvl="0" indent="-342900" algn="l" rtl="0">
              <a:spcBef>
                <a:spcPts val="1600"/>
              </a:spcBef>
              <a:spcAft>
                <a:spcPts val="0"/>
              </a:spcAft>
              <a:buClr>
                <a:srgbClr val="000000"/>
              </a:buClr>
              <a:buSzPts val="1800"/>
              <a:buChar char="●"/>
            </a:pPr>
            <a:r>
              <a:rPr lang="en" dirty="0" smtClean="0">
                <a:solidFill>
                  <a:srgbClr val="000000"/>
                </a:solidFill>
              </a:rPr>
              <a:t>Add vibration as an alerting tool (i.e. battery operated Toothbrush; cushion)</a:t>
            </a:r>
          </a:p>
          <a:p>
            <a:pPr marL="457200" lvl="0" indent="-342900" algn="l" rtl="0">
              <a:spcBef>
                <a:spcPts val="1600"/>
              </a:spcBef>
              <a:spcAft>
                <a:spcPts val="0"/>
              </a:spcAft>
              <a:buClr>
                <a:srgbClr val="000000"/>
              </a:buClr>
              <a:buSzPts val="1800"/>
              <a:buChar char="●"/>
            </a:pPr>
            <a:r>
              <a:rPr lang="en" dirty="0" smtClean="0">
                <a:solidFill>
                  <a:srgbClr val="000000"/>
                </a:solidFill>
              </a:rPr>
              <a:t>Offer alerting snacks</a:t>
            </a:r>
          </a:p>
          <a:p>
            <a:pPr lvl="1" indent="-342900">
              <a:buClr>
                <a:srgbClr val="000000"/>
              </a:buClr>
              <a:buSzPts val="1800"/>
              <a:buChar char="●"/>
            </a:pPr>
            <a:r>
              <a:rPr lang="en-US" dirty="0" smtClean="0">
                <a:solidFill>
                  <a:srgbClr val="000000"/>
                </a:solidFill>
              </a:rPr>
              <a:t>C</a:t>
            </a:r>
            <a:r>
              <a:rPr lang="en" dirty="0" smtClean="0">
                <a:solidFill>
                  <a:srgbClr val="000000"/>
                </a:solidFill>
              </a:rPr>
              <a:t>old or frozen foods/drinks; chewy foods; crunchy foods (i.e. pretzels, carrots); sour, tart, or spicy (i.e. salsa, pickles, greek yogurt)</a:t>
            </a:r>
          </a:p>
          <a:p>
            <a:pPr marL="457200" lvl="0" indent="-342900" algn="l" rtl="0">
              <a:spcBef>
                <a:spcPts val="1600"/>
              </a:spcBef>
              <a:spcAft>
                <a:spcPts val="0"/>
              </a:spcAft>
              <a:buClr>
                <a:srgbClr val="000000"/>
              </a:buClr>
              <a:buSzPts val="1800"/>
              <a:buChar char="●"/>
            </a:pPr>
            <a:r>
              <a:rPr lang="en" dirty="0" smtClean="0">
                <a:solidFill>
                  <a:srgbClr val="000000"/>
                </a:solidFill>
              </a:rPr>
              <a:t>Integrate smells for increasing alertness</a:t>
            </a:r>
          </a:p>
          <a:p>
            <a:pPr lvl="1" indent="-342900">
              <a:buClr>
                <a:srgbClr val="000000"/>
              </a:buClr>
              <a:buSzPts val="1800"/>
              <a:buChar char="●"/>
            </a:pPr>
            <a:r>
              <a:rPr lang="en-US" dirty="0" smtClean="0">
                <a:solidFill>
                  <a:srgbClr val="000000"/>
                </a:solidFill>
              </a:rPr>
              <a:t>C</a:t>
            </a:r>
            <a:r>
              <a:rPr lang="en" dirty="0" smtClean="0">
                <a:solidFill>
                  <a:srgbClr val="000000"/>
                </a:solidFill>
              </a:rPr>
              <a:t>an use concentrate on cotton balls, in condiment containers.</a:t>
            </a:r>
          </a:p>
          <a:p>
            <a:pPr marL="114300" lvl="0" indent="0" algn="l" rtl="0">
              <a:spcBef>
                <a:spcPts val="1600"/>
              </a:spcBef>
              <a:spcAft>
                <a:spcPts val="0"/>
              </a:spcAft>
              <a:buClr>
                <a:srgbClr val="000000"/>
              </a:buClr>
              <a:buSzPts val="1800"/>
              <a:buNone/>
            </a:pPr>
            <a:endParaRPr dirty="0" smtClean="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7243" y="-725255"/>
            <a:ext cx="9340774" cy="71807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097" y="3308353"/>
            <a:ext cx="1737138" cy="1737138"/>
          </a:xfrm>
          <a:prstGeom prst="rect">
            <a:avLst/>
          </a:prstGeom>
        </p:spPr>
      </p:pic>
    </p:spTree>
    <p:extLst>
      <p:ext uri="{BB962C8B-B14F-4D97-AF65-F5344CB8AC3E}">
        <p14:creationId xmlns:p14="http://schemas.microsoft.com/office/powerpoint/2010/main" val="4249181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152225" y="7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General Strategies for those with a </a:t>
            </a:r>
            <a:r>
              <a:rPr lang="en" b="1"/>
              <a:t>low threshold</a:t>
            </a:r>
            <a:r>
              <a:rPr lang="en"/>
              <a:t>:</a:t>
            </a:r>
            <a:endParaRPr/>
          </a:p>
        </p:txBody>
      </p:sp>
      <p:sp>
        <p:nvSpPr>
          <p:cNvPr id="172" name="Google Shape;172;p28"/>
          <p:cNvSpPr txBox="1">
            <a:spLocks noGrp="1"/>
          </p:cNvSpPr>
          <p:nvPr>
            <p:ph type="body" idx="1"/>
          </p:nvPr>
        </p:nvSpPr>
        <p:spPr>
          <a:xfrm>
            <a:off x="152225" y="943774"/>
            <a:ext cx="5529000" cy="3665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rgbClr val="000000"/>
              </a:buClr>
              <a:buSzPts val="1800"/>
              <a:buChar char="●"/>
            </a:pPr>
            <a:r>
              <a:rPr lang="en" sz="2000" b="1" dirty="0">
                <a:solidFill>
                  <a:srgbClr val="000000"/>
                </a:solidFill>
              </a:rPr>
              <a:t>Reduce stimulation</a:t>
            </a:r>
            <a:r>
              <a:rPr lang="en" sz="2000" dirty="0">
                <a:solidFill>
                  <a:srgbClr val="000000"/>
                </a:solidFill>
              </a:rPr>
              <a:t> (environment is key)</a:t>
            </a:r>
            <a:endParaRPr sz="2000"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sz="2000" dirty="0">
                <a:solidFill>
                  <a:srgbClr val="000000"/>
                </a:solidFill>
              </a:rPr>
              <a:t>Create a cozy </a:t>
            </a:r>
            <a:r>
              <a:rPr lang="en" sz="2000" b="1" dirty="0">
                <a:solidFill>
                  <a:srgbClr val="000000"/>
                </a:solidFill>
              </a:rPr>
              <a:t>hiding spot</a:t>
            </a:r>
            <a:endParaRPr sz="2000" b="1"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sz="2000" b="1" dirty="0" smtClean="0">
                <a:solidFill>
                  <a:srgbClr val="000000"/>
                </a:solidFill>
              </a:rPr>
              <a:t>Teach how to take a break. Schedule breaks.</a:t>
            </a:r>
            <a:r>
              <a:rPr lang="en" sz="2000" dirty="0" smtClean="0">
                <a:solidFill>
                  <a:srgbClr val="000000"/>
                </a:solidFill>
              </a:rPr>
              <a:t> </a:t>
            </a:r>
            <a:r>
              <a:rPr lang="en" sz="2000" i="1" dirty="0" smtClean="0">
                <a:solidFill>
                  <a:srgbClr val="000000"/>
                </a:solidFill>
              </a:rPr>
              <a:t>Allow upon request to validate communication and attempts at self-regulation, even if overused at first.</a:t>
            </a:r>
            <a:r>
              <a:rPr lang="en" sz="2000" dirty="0" smtClean="0">
                <a:solidFill>
                  <a:srgbClr val="000000"/>
                </a:solidFill>
              </a:rPr>
              <a:t> </a:t>
            </a:r>
            <a:endParaRPr sz="2000" dirty="0" smtClean="0">
              <a:solidFill>
                <a:srgbClr val="000000"/>
              </a:solidFill>
            </a:endParaRPr>
          </a:p>
          <a:p>
            <a:pPr marL="457200" lvl="0" indent="-342900" rtl="0">
              <a:lnSpc>
                <a:spcPct val="100000"/>
              </a:lnSpc>
              <a:spcBef>
                <a:spcPts val="0"/>
              </a:spcBef>
              <a:spcAft>
                <a:spcPts val="0"/>
              </a:spcAft>
              <a:buClr>
                <a:srgbClr val="000000"/>
              </a:buClr>
              <a:buSzPts val="1800"/>
              <a:buChar char="●"/>
            </a:pPr>
            <a:r>
              <a:rPr lang="en" sz="2000" dirty="0" smtClean="0">
                <a:solidFill>
                  <a:srgbClr val="000000"/>
                </a:solidFill>
              </a:rPr>
              <a:t>Opportunities </a:t>
            </a:r>
            <a:r>
              <a:rPr lang="en" sz="2000" dirty="0">
                <a:solidFill>
                  <a:srgbClr val="000000"/>
                </a:solidFill>
              </a:rPr>
              <a:t>for </a:t>
            </a:r>
            <a:r>
              <a:rPr lang="en" sz="2000" b="1" dirty="0">
                <a:solidFill>
                  <a:srgbClr val="000000"/>
                </a:solidFill>
              </a:rPr>
              <a:t>deep pressure</a:t>
            </a:r>
            <a:r>
              <a:rPr lang="en" sz="2000" dirty="0">
                <a:solidFill>
                  <a:srgbClr val="000000"/>
                </a:solidFill>
              </a:rPr>
              <a:t> input, such as crawling, rolling, pillow crashing, jumping, bouncing, a “squeeze”, lycra </a:t>
            </a:r>
            <a:r>
              <a:rPr lang="en" sz="2000" dirty="0" smtClean="0">
                <a:solidFill>
                  <a:srgbClr val="000000"/>
                </a:solidFill>
              </a:rPr>
              <a:t>tunnel/bag, pushing/pulling a cart or wagon with items in it, carrying items with weight (deliver a package to office?)</a:t>
            </a:r>
            <a:endParaRPr sz="2000" dirty="0">
              <a:solidFill>
                <a:srgbClr val="000000"/>
              </a:solidFill>
            </a:endParaRPr>
          </a:p>
        </p:txBody>
      </p:sp>
      <p:pic>
        <p:nvPicPr>
          <p:cNvPr id="173" name="Google Shape;173;p28"/>
          <p:cNvPicPr preferRelativeResize="0"/>
          <p:nvPr/>
        </p:nvPicPr>
        <p:blipFill rotWithShape="1">
          <a:blip r:embed="rId3">
            <a:alphaModFix/>
          </a:blip>
          <a:srcRect t="8817" r="4716"/>
          <a:stretch/>
        </p:blipFill>
        <p:spPr>
          <a:xfrm>
            <a:off x="6073800" y="712050"/>
            <a:ext cx="2977175" cy="4431450"/>
          </a:xfrm>
          <a:prstGeom prst="rect">
            <a:avLst/>
          </a:prstGeom>
          <a:noFill/>
          <a:ln>
            <a:noFill/>
          </a:ln>
        </p:spPr>
      </p:pic>
      <p:cxnSp>
        <p:nvCxnSpPr>
          <p:cNvPr id="174" name="Google Shape;174;p28"/>
          <p:cNvCxnSpPr/>
          <p:nvPr/>
        </p:nvCxnSpPr>
        <p:spPr>
          <a:xfrm rot="10800000" flipH="1">
            <a:off x="3940017" y="1294576"/>
            <a:ext cx="2392200" cy="13200"/>
          </a:xfrm>
          <a:prstGeom prst="straightConnector1">
            <a:avLst/>
          </a:prstGeom>
          <a:noFill/>
          <a:ln w="9525" cap="flat" cmpd="sng">
            <a:solidFill>
              <a:srgbClr val="000000"/>
            </a:solidFill>
            <a:prstDash val="solid"/>
            <a:round/>
            <a:headEnd type="none" w="med" len="med"/>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152225" y="72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General </a:t>
            </a:r>
            <a:r>
              <a:rPr lang="en" dirty="0" smtClean="0"/>
              <a:t>Strategies - </a:t>
            </a:r>
            <a:r>
              <a:rPr lang="en" b="1" dirty="0" smtClean="0"/>
              <a:t>low </a:t>
            </a:r>
            <a:r>
              <a:rPr lang="en" b="1" dirty="0"/>
              <a:t>threshold</a:t>
            </a:r>
            <a:r>
              <a:rPr lang="en" dirty="0"/>
              <a:t>:</a:t>
            </a:r>
            <a:endParaRPr dirty="0"/>
          </a:p>
        </p:txBody>
      </p:sp>
      <p:sp>
        <p:nvSpPr>
          <p:cNvPr id="172" name="Google Shape;172;p28"/>
          <p:cNvSpPr txBox="1">
            <a:spLocks noGrp="1"/>
          </p:cNvSpPr>
          <p:nvPr>
            <p:ph type="body" idx="1"/>
          </p:nvPr>
        </p:nvSpPr>
        <p:spPr>
          <a:xfrm>
            <a:off x="265825" y="514701"/>
            <a:ext cx="5529000" cy="36651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sz="2000" dirty="0" smtClean="0">
                <a:solidFill>
                  <a:srgbClr val="000000"/>
                </a:solidFill>
              </a:rPr>
              <a:t>Teach</a:t>
            </a:r>
            <a:r>
              <a:rPr lang="en" sz="2000" b="1" dirty="0" smtClean="0">
                <a:solidFill>
                  <a:srgbClr val="000000"/>
                </a:solidFill>
              </a:rPr>
              <a:t> </a:t>
            </a:r>
            <a:r>
              <a:rPr lang="en" sz="2000" b="1" dirty="0">
                <a:solidFill>
                  <a:srgbClr val="000000"/>
                </a:solidFill>
              </a:rPr>
              <a:t>deep breathing (pair with a visual)</a:t>
            </a:r>
            <a:r>
              <a:rPr lang="en" sz="2000" dirty="0">
                <a:solidFill>
                  <a:srgbClr val="000000"/>
                </a:solidFill>
              </a:rPr>
              <a:t> so that it can be utilized as a self-regulation </a:t>
            </a:r>
            <a:r>
              <a:rPr lang="en" sz="2000" dirty="0" smtClean="0">
                <a:solidFill>
                  <a:srgbClr val="000000"/>
                </a:solidFill>
              </a:rPr>
              <a:t>tool.</a:t>
            </a:r>
            <a:endParaRPr sz="2000"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2000" dirty="0" smtClean="0">
                <a:solidFill>
                  <a:srgbClr val="000000"/>
                </a:solidFill>
              </a:rPr>
              <a:t>Move to quiet music - simple repetitive patterns (calming) (i.e. “Me Moves”)</a:t>
            </a:r>
          </a:p>
          <a:p>
            <a:pPr marL="457200" lvl="0" indent="-342900" algn="l" rtl="0">
              <a:lnSpc>
                <a:spcPct val="150000"/>
              </a:lnSpc>
              <a:spcBef>
                <a:spcPts val="0"/>
              </a:spcBef>
              <a:spcAft>
                <a:spcPts val="0"/>
              </a:spcAft>
              <a:buClr>
                <a:srgbClr val="000000"/>
              </a:buClr>
              <a:buSzPts val="1800"/>
              <a:buChar char="●"/>
            </a:pPr>
            <a:r>
              <a:rPr lang="en" sz="2000" dirty="0" smtClean="0">
                <a:solidFill>
                  <a:srgbClr val="000000"/>
                </a:solidFill>
              </a:rPr>
              <a:t>Provide alternative spaces to learn that provide deep pressure (proprioceptive) input</a:t>
            </a:r>
          </a:p>
          <a:p>
            <a:pPr>
              <a:lnSpc>
                <a:spcPct val="150000"/>
              </a:lnSpc>
              <a:buClr>
                <a:srgbClr val="000000"/>
              </a:buClr>
            </a:pPr>
            <a:r>
              <a:rPr lang="en-US" sz="2000" dirty="0">
                <a:solidFill>
                  <a:srgbClr val="000000"/>
                </a:solidFill>
              </a:rPr>
              <a:t>Imperative to </a:t>
            </a:r>
            <a:r>
              <a:rPr lang="en-US" sz="2000" b="1" dirty="0">
                <a:solidFill>
                  <a:srgbClr val="000000"/>
                </a:solidFill>
              </a:rPr>
              <a:t>find the “just right” challenge </a:t>
            </a:r>
            <a:r>
              <a:rPr lang="en-US" sz="1400" dirty="0">
                <a:solidFill>
                  <a:srgbClr val="000000"/>
                </a:solidFill>
              </a:rPr>
              <a:t>(too easy or too hard</a:t>
            </a:r>
            <a:r>
              <a:rPr lang="en-US" sz="1400" dirty="0" smtClean="0">
                <a:solidFill>
                  <a:srgbClr val="000000"/>
                </a:solidFill>
              </a:rPr>
              <a:t>, and you may </a:t>
            </a:r>
            <a:r>
              <a:rPr lang="en-US" sz="1400" dirty="0">
                <a:solidFill>
                  <a:srgbClr val="000000"/>
                </a:solidFill>
              </a:rPr>
              <a:t>lose them)</a:t>
            </a:r>
          </a:p>
          <a:p>
            <a:pPr marL="114300" lvl="0" indent="0" algn="l" rtl="0">
              <a:lnSpc>
                <a:spcPct val="150000"/>
              </a:lnSpc>
              <a:spcBef>
                <a:spcPts val="0"/>
              </a:spcBef>
              <a:spcAft>
                <a:spcPts val="0"/>
              </a:spcAft>
              <a:buClr>
                <a:srgbClr val="000000"/>
              </a:buClr>
              <a:buSzPts val="1800"/>
              <a:buNone/>
            </a:pPr>
            <a:endParaRPr sz="2000"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7137" y="114078"/>
            <a:ext cx="2143125" cy="21431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1621" y="1544269"/>
            <a:ext cx="2315817" cy="173686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384" y="3000375"/>
            <a:ext cx="2143125" cy="2143125"/>
          </a:xfrm>
          <a:prstGeom prst="rect">
            <a:avLst/>
          </a:prstGeom>
        </p:spPr>
      </p:pic>
      <p:cxnSp>
        <p:nvCxnSpPr>
          <p:cNvPr id="6" name="Straight Arrow Connector 5"/>
          <p:cNvCxnSpPr/>
          <p:nvPr/>
        </p:nvCxnSpPr>
        <p:spPr>
          <a:xfrm flipV="1">
            <a:off x="5794825" y="514701"/>
            <a:ext cx="1301714" cy="4195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246078" y="3166342"/>
            <a:ext cx="576469" cy="556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4" idx="1"/>
          </p:cNvCxnSpPr>
          <p:nvPr/>
        </p:nvCxnSpPr>
        <p:spPr>
          <a:xfrm>
            <a:off x="5068957" y="3722933"/>
            <a:ext cx="1706427" cy="349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745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title"/>
          </p:nvPr>
        </p:nvSpPr>
        <p:spPr>
          <a:xfrm>
            <a:off x="311700" y="1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Sensory Related Behavior vs “Traditional” Behavior</a:t>
            </a:r>
            <a:endParaRPr/>
          </a:p>
        </p:txBody>
      </p:sp>
      <p:sp>
        <p:nvSpPr>
          <p:cNvPr id="180" name="Google Shape;180;p29"/>
          <p:cNvSpPr txBox="1">
            <a:spLocks noGrp="1"/>
          </p:cNvSpPr>
          <p:nvPr>
            <p:ph type="body" idx="1"/>
          </p:nvPr>
        </p:nvSpPr>
        <p:spPr>
          <a:xfrm>
            <a:off x="332275" y="1684750"/>
            <a:ext cx="7782600" cy="28824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u="sng">
                <a:solidFill>
                  <a:srgbClr val="000000"/>
                </a:solidFill>
              </a:rPr>
              <a:t>Indicators of a “Traditional” Behavior:</a:t>
            </a:r>
            <a:endParaRPr b="1" u="sng">
              <a:solidFill>
                <a:srgbClr val="000000"/>
              </a:solidFill>
            </a:endParaRPr>
          </a:p>
          <a:p>
            <a:pPr marL="457200" lvl="0" indent="-342900" algn="l" rtl="0">
              <a:lnSpc>
                <a:spcPct val="150000"/>
              </a:lnSpc>
              <a:spcBef>
                <a:spcPts val="1600"/>
              </a:spcBef>
              <a:spcAft>
                <a:spcPts val="0"/>
              </a:spcAft>
              <a:buClr>
                <a:srgbClr val="000000"/>
              </a:buClr>
              <a:buSzPts val="1800"/>
              <a:buChar char="●"/>
            </a:pPr>
            <a:r>
              <a:rPr lang="en">
                <a:solidFill>
                  <a:srgbClr val="000000"/>
                </a:solidFill>
              </a:rPr>
              <a:t>The child looks for your reaction during/just after the behavior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The child calms down pretty immediately after the need is met or attention is given.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The child responds to firm, consistent consequences (i.e. stops throwing toys when toys taken away after he throws). </a:t>
            </a:r>
            <a:endParaRPr>
              <a:solidFill>
                <a:srgbClr val="000000"/>
              </a:solidFill>
            </a:endParaRPr>
          </a:p>
        </p:txBody>
      </p:sp>
      <p:sp>
        <p:nvSpPr>
          <p:cNvPr id="181" name="Google Shape;181;p29"/>
          <p:cNvSpPr txBox="1"/>
          <p:nvPr/>
        </p:nvSpPr>
        <p:spPr>
          <a:xfrm>
            <a:off x="332275" y="751900"/>
            <a:ext cx="7622700" cy="5727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Clr>
                <a:schemeClr val="dk1"/>
              </a:buClr>
              <a:buSzPts val="1100"/>
              <a:buFont typeface="Arial"/>
              <a:buNone/>
            </a:pPr>
            <a:r>
              <a:rPr lang="en" sz="1800" i="1"/>
              <a:t>Every challenging behavior indicates communication of a positive need. It is our job to identify what that need is.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85"/>
        <p:cNvGrpSpPr/>
        <p:nvPr/>
      </p:nvGrpSpPr>
      <p:grpSpPr>
        <a:xfrm>
          <a:off x="0" y="0"/>
          <a:ext cx="0" cy="0"/>
          <a:chOff x="0" y="0"/>
          <a:chExt cx="0" cy="0"/>
        </a:xfrm>
      </p:grpSpPr>
      <p:sp>
        <p:nvSpPr>
          <p:cNvPr id="186" name="Google Shape;186;p30"/>
          <p:cNvSpPr txBox="1">
            <a:spLocks noGrp="1"/>
          </p:cNvSpPr>
          <p:nvPr>
            <p:ph type="title"/>
          </p:nvPr>
        </p:nvSpPr>
        <p:spPr>
          <a:xfrm>
            <a:off x="311700" y="6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Traditional Behavior vs “Sensory” Behavior</a:t>
            </a:r>
            <a:endParaRPr/>
          </a:p>
        </p:txBody>
      </p:sp>
      <p:sp>
        <p:nvSpPr>
          <p:cNvPr id="187" name="Google Shape;187;p30"/>
          <p:cNvSpPr txBox="1">
            <a:spLocks noGrp="1"/>
          </p:cNvSpPr>
          <p:nvPr>
            <p:ph type="body" idx="1"/>
          </p:nvPr>
        </p:nvSpPr>
        <p:spPr>
          <a:xfrm flipH="1">
            <a:off x="-2897525" y="2411375"/>
            <a:ext cx="1608300" cy="1967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endParaRPr/>
          </a:p>
        </p:txBody>
      </p:sp>
      <p:sp>
        <p:nvSpPr>
          <p:cNvPr id="188" name="Google Shape;188;p30"/>
          <p:cNvSpPr txBox="1"/>
          <p:nvPr/>
        </p:nvSpPr>
        <p:spPr>
          <a:xfrm>
            <a:off x="664525" y="751900"/>
            <a:ext cx="7269900" cy="5727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endParaRPr/>
          </a:p>
        </p:txBody>
      </p:sp>
      <p:sp>
        <p:nvSpPr>
          <p:cNvPr id="189" name="Google Shape;189;p30"/>
          <p:cNvSpPr txBox="1"/>
          <p:nvPr/>
        </p:nvSpPr>
        <p:spPr>
          <a:xfrm>
            <a:off x="311700" y="565825"/>
            <a:ext cx="8832300" cy="30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t>Indicators of </a:t>
            </a:r>
            <a:r>
              <a:rPr lang="en" sz="1800" b="1" u="sng" dirty="0"/>
              <a:t>Sensory Related</a:t>
            </a:r>
            <a:r>
              <a:rPr lang="en" sz="1800" b="1" dirty="0"/>
              <a:t> Behavior:</a:t>
            </a:r>
            <a:endParaRPr sz="1800" b="1" dirty="0"/>
          </a:p>
          <a:p>
            <a:pPr marL="457200" lvl="0" indent="-342900" algn="l" rtl="0">
              <a:lnSpc>
                <a:spcPct val="115000"/>
              </a:lnSpc>
              <a:spcBef>
                <a:spcPts val="1200"/>
              </a:spcBef>
              <a:spcAft>
                <a:spcPts val="0"/>
              </a:spcAft>
              <a:buClr>
                <a:schemeClr val="dk1"/>
              </a:buClr>
              <a:buSzPts val="1800"/>
              <a:buChar char="●"/>
            </a:pPr>
            <a:r>
              <a:rPr lang="en" sz="1800" dirty="0">
                <a:solidFill>
                  <a:schemeClr val="dk1"/>
                </a:solidFill>
              </a:rPr>
              <a:t>does </a:t>
            </a:r>
            <a:r>
              <a:rPr lang="en" sz="1800" b="1" dirty="0">
                <a:solidFill>
                  <a:schemeClr val="dk1"/>
                </a:solidFill>
              </a:rPr>
              <a:t>not</a:t>
            </a:r>
            <a:r>
              <a:rPr lang="en" sz="1800" dirty="0">
                <a:solidFill>
                  <a:schemeClr val="dk1"/>
                </a:solidFill>
              </a:rPr>
              <a:t> respond to typical and consistently applied interventions such as limits, natural or imposed consequences, verbal reasoning, reward systems or social influences.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does </a:t>
            </a:r>
            <a:r>
              <a:rPr lang="en" sz="1800" b="1" dirty="0">
                <a:solidFill>
                  <a:schemeClr val="dk1"/>
                </a:solidFill>
              </a:rPr>
              <a:t>not</a:t>
            </a:r>
            <a:r>
              <a:rPr lang="en" sz="1800" dirty="0">
                <a:solidFill>
                  <a:schemeClr val="dk1"/>
                </a:solidFill>
              </a:rPr>
              <a:t> change their behavior immediately but instead the behavior dissipates slowly as triggers are removed and their nervous system recovers</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does </a:t>
            </a:r>
            <a:r>
              <a:rPr lang="en" sz="1800" b="1" dirty="0">
                <a:solidFill>
                  <a:schemeClr val="dk1"/>
                </a:solidFill>
              </a:rPr>
              <a:t>not</a:t>
            </a:r>
            <a:r>
              <a:rPr lang="en" sz="1800" dirty="0">
                <a:solidFill>
                  <a:schemeClr val="dk1"/>
                </a:solidFill>
              </a:rPr>
              <a:t> pay attention to those around them or modify their behavior based on another person’s immediate response. </a:t>
            </a:r>
            <a:endParaRPr sz="1800" dirty="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dirty="0">
                <a:solidFill>
                  <a:schemeClr val="dk1"/>
                </a:solidFill>
              </a:rPr>
              <a:t>Caveat: Some sensory behaviors can become increasingly dysregulated with more of the stimulus than </a:t>
            </a:r>
            <a:r>
              <a:rPr lang="en" sz="1800" dirty="0" smtClean="0">
                <a:solidFill>
                  <a:schemeClr val="dk1"/>
                </a:solidFill>
              </a:rPr>
              <a:t>the child is </a:t>
            </a:r>
            <a:r>
              <a:rPr lang="en" sz="1800" dirty="0">
                <a:solidFill>
                  <a:schemeClr val="dk1"/>
                </a:solidFill>
              </a:rPr>
              <a:t>seeking, and the child may recover more immediately after stimulus is removed - appearing behavioral, when in fact, it is sensory related. </a:t>
            </a:r>
            <a:endParaRPr sz="1800" dirty="0">
              <a:solidFill>
                <a:schemeClr val="dk1"/>
              </a:solidFill>
            </a:endParaRPr>
          </a:p>
          <a:p>
            <a:pPr marL="457200" lvl="0" indent="0" algn="l" rtl="0">
              <a:lnSpc>
                <a:spcPct val="115000"/>
              </a:lnSpc>
              <a:spcBef>
                <a:spcPts val="1200"/>
              </a:spcBef>
              <a:spcAft>
                <a:spcPts val="1200"/>
              </a:spcAft>
              <a:buNone/>
            </a:pPr>
            <a:endParaRPr sz="3600" dirty="0">
              <a:latin typeface="Caveat"/>
              <a:ea typeface="Caveat"/>
              <a:cs typeface="Caveat"/>
              <a:sym typeface="Caveat"/>
            </a:endParaRPr>
          </a:p>
        </p:txBody>
      </p:sp>
      <p:sp>
        <p:nvSpPr>
          <p:cNvPr id="190" name="Google Shape;190;p30"/>
          <p:cNvSpPr txBox="1"/>
          <p:nvPr/>
        </p:nvSpPr>
        <p:spPr>
          <a:xfrm>
            <a:off x="155850" y="4258775"/>
            <a:ext cx="9144000" cy="10632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1200"/>
              </a:spcBef>
              <a:spcAft>
                <a:spcPts val="1200"/>
              </a:spcAft>
              <a:buClr>
                <a:schemeClr val="dk1"/>
              </a:buClr>
              <a:buSzPts val="1100"/>
              <a:buFont typeface="Arial"/>
              <a:buNone/>
            </a:pPr>
            <a:r>
              <a:rPr lang="en" sz="3000" b="1">
                <a:solidFill>
                  <a:schemeClr val="dk1"/>
                </a:solidFill>
                <a:latin typeface="Caveat"/>
                <a:ea typeface="Caveat"/>
                <a:cs typeface="Caveat"/>
                <a:sym typeface="Caveat"/>
              </a:rPr>
              <a:t>Consider that all behavior is to </a:t>
            </a:r>
            <a:r>
              <a:rPr lang="en" sz="3000" b="1" u="sng">
                <a:solidFill>
                  <a:schemeClr val="dk1"/>
                </a:solidFill>
                <a:latin typeface="Caveat"/>
                <a:ea typeface="Caveat"/>
                <a:cs typeface="Caveat"/>
                <a:sym typeface="Caveat"/>
              </a:rPr>
              <a:t>obtain or escape</a:t>
            </a:r>
            <a:r>
              <a:rPr lang="en" sz="3000" b="1">
                <a:solidFill>
                  <a:schemeClr val="dk1"/>
                </a:solidFill>
                <a:latin typeface="Caveat"/>
                <a:ea typeface="Caveat"/>
                <a:cs typeface="Caveat"/>
                <a:sym typeface="Caveat"/>
              </a:rPr>
              <a:t> something</a:t>
            </a:r>
            <a:endParaRPr sz="30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Intended Outcomes - - - - - - - - - - - - - - - - - - - - - - - </a:t>
            </a:r>
            <a:endParaRPr b="1" dirty="0"/>
          </a:p>
          <a:p>
            <a:pPr marL="0" lvl="0" indent="0" algn="l" rtl="0">
              <a:spcBef>
                <a:spcPts val="0"/>
              </a:spcBef>
              <a:spcAft>
                <a:spcPts val="0"/>
              </a:spcAft>
              <a:buNone/>
            </a:pPr>
            <a:r>
              <a:rPr lang="en" i="1" dirty="0"/>
              <a:t>To Introduce </a:t>
            </a:r>
            <a:r>
              <a:rPr lang="en" i="1" dirty="0" smtClean="0"/>
              <a:t>educators </a:t>
            </a:r>
            <a:r>
              <a:rPr lang="en" i="1" dirty="0"/>
              <a:t>to: </a:t>
            </a:r>
            <a:endParaRPr i="1" dirty="0"/>
          </a:p>
        </p:txBody>
      </p:sp>
      <p:sp>
        <p:nvSpPr>
          <p:cNvPr id="77" name="Google Shape;77;p16"/>
          <p:cNvSpPr txBox="1">
            <a:spLocks noGrp="1"/>
          </p:cNvSpPr>
          <p:nvPr>
            <p:ph type="body" idx="1"/>
          </p:nvPr>
        </p:nvSpPr>
        <p:spPr>
          <a:xfrm>
            <a:off x="311700" y="1444875"/>
            <a:ext cx="85206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AutoNum type="arabicPeriod"/>
            </a:pPr>
            <a:r>
              <a:rPr lang="en" b="1" dirty="0">
                <a:solidFill>
                  <a:srgbClr val="000000"/>
                </a:solidFill>
              </a:rPr>
              <a:t>Sensory Processing Theory 101</a:t>
            </a:r>
            <a:endParaRPr b="1" dirty="0">
              <a:solidFill>
                <a:srgbClr val="000000"/>
              </a:solidFill>
            </a:endParaRPr>
          </a:p>
          <a:p>
            <a:pPr marL="914400" lvl="1" indent="-317500" algn="l" rtl="0">
              <a:lnSpc>
                <a:spcPct val="150000"/>
              </a:lnSpc>
              <a:spcBef>
                <a:spcPts val="0"/>
              </a:spcBef>
              <a:spcAft>
                <a:spcPts val="0"/>
              </a:spcAft>
              <a:buClr>
                <a:srgbClr val="000000"/>
              </a:buClr>
              <a:buSzPts val="1400"/>
              <a:buAutoNum type="alphaLcPeriod"/>
            </a:pPr>
            <a:r>
              <a:rPr lang="en" dirty="0">
                <a:solidFill>
                  <a:srgbClr val="000000"/>
                </a:solidFill>
              </a:rPr>
              <a:t>The neurological thresholds as they relate to sensory processing</a:t>
            </a:r>
            <a:endParaRPr dirty="0">
              <a:solidFill>
                <a:srgbClr val="000000"/>
              </a:solidFill>
            </a:endParaRPr>
          </a:p>
          <a:p>
            <a:pPr marL="914400" lvl="1" indent="-317500" algn="l" rtl="0">
              <a:lnSpc>
                <a:spcPct val="150000"/>
              </a:lnSpc>
              <a:spcBef>
                <a:spcPts val="0"/>
              </a:spcBef>
              <a:spcAft>
                <a:spcPts val="0"/>
              </a:spcAft>
              <a:buClr>
                <a:srgbClr val="000000"/>
              </a:buClr>
              <a:buSzPts val="1400"/>
              <a:buAutoNum type="alphaLcPeriod"/>
            </a:pPr>
            <a:r>
              <a:rPr lang="en" dirty="0">
                <a:solidFill>
                  <a:srgbClr val="000000"/>
                </a:solidFill>
              </a:rPr>
              <a:t>Sensory modulation</a:t>
            </a:r>
            <a:endParaRPr dirty="0">
              <a:solidFill>
                <a:srgbClr val="000000"/>
              </a:solidFill>
            </a:endParaRPr>
          </a:p>
          <a:p>
            <a:pPr marL="914400" lvl="1" indent="-317500" algn="l" rtl="0">
              <a:lnSpc>
                <a:spcPct val="150000"/>
              </a:lnSpc>
              <a:spcBef>
                <a:spcPts val="0"/>
              </a:spcBef>
              <a:spcAft>
                <a:spcPts val="0"/>
              </a:spcAft>
              <a:buClr>
                <a:srgbClr val="000000"/>
              </a:buClr>
              <a:buSzPts val="1400"/>
              <a:buAutoNum type="alphaLcPeriod"/>
            </a:pPr>
            <a:r>
              <a:rPr lang="en" dirty="0">
                <a:solidFill>
                  <a:srgbClr val="000000"/>
                </a:solidFill>
              </a:rPr>
              <a:t>General strategies for low and high thresholds</a:t>
            </a:r>
            <a:endParaRPr dirty="0">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dirty="0" smtClean="0">
                <a:solidFill>
                  <a:srgbClr val="000000"/>
                </a:solidFill>
              </a:rPr>
              <a:t>A Brief Overview of Sensory </a:t>
            </a:r>
            <a:r>
              <a:rPr lang="en" b="1" dirty="0">
                <a:solidFill>
                  <a:srgbClr val="000000"/>
                </a:solidFill>
              </a:rPr>
              <a:t>Behavior vs. “Traditional” Behavior</a:t>
            </a:r>
            <a:endParaRPr b="1" dirty="0">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dirty="0">
                <a:solidFill>
                  <a:srgbClr val="000000"/>
                </a:solidFill>
              </a:rPr>
              <a:t>Environmental Change to Support Sensory Regulation</a:t>
            </a:r>
            <a:endParaRPr b="1" dirty="0">
              <a:solidFill>
                <a:srgbClr val="000000"/>
              </a:solidFill>
            </a:endParaRPr>
          </a:p>
          <a:p>
            <a:pPr marL="914400" lvl="1" indent="-317500" algn="l" rtl="0">
              <a:lnSpc>
                <a:spcPct val="150000"/>
              </a:lnSpc>
              <a:spcBef>
                <a:spcPts val="0"/>
              </a:spcBef>
              <a:spcAft>
                <a:spcPts val="0"/>
              </a:spcAft>
              <a:buClr>
                <a:srgbClr val="000000"/>
              </a:buClr>
              <a:buSzPts val="1400"/>
              <a:buAutoNum type="alphaLcPeriod"/>
            </a:pPr>
            <a:r>
              <a:rPr lang="en" dirty="0">
                <a:solidFill>
                  <a:srgbClr val="000000"/>
                </a:solidFill>
              </a:rPr>
              <a:t>The Classroom</a:t>
            </a:r>
            <a:endParaRPr dirty="0">
              <a:solidFill>
                <a:srgbClr val="000000"/>
              </a:solidFill>
            </a:endParaRPr>
          </a:p>
          <a:p>
            <a:pPr marL="914400" lvl="1" indent="-317500" algn="l" rtl="0">
              <a:lnSpc>
                <a:spcPct val="150000"/>
              </a:lnSpc>
              <a:spcBef>
                <a:spcPts val="0"/>
              </a:spcBef>
              <a:spcAft>
                <a:spcPts val="0"/>
              </a:spcAft>
              <a:buClr>
                <a:srgbClr val="000000"/>
              </a:buClr>
              <a:buSzPts val="1400"/>
              <a:buAutoNum type="alphaLcPeriod"/>
            </a:pPr>
            <a:r>
              <a:rPr lang="en" dirty="0">
                <a:solidFill>
                  <a:srgbClr val="000000"/>
                </a:solidFill>
              </a:rPr>
              <a:t>The </a:t>
            </a:r>
            <a:r>
              <a:rPr lang="en" dirty="0" smtClean="0">
                <a:solidFill>
                  <a:srgbClr val="000000"/>
                </a:solidFill>
              </a:rPr>
              <a:t>Teacher and Education </a:t>
            </a:r>
            <a:r>
              <a:rPr lang="en" dirty="0">
                <a:solidFill>
                  <a:srgbClr val="000000"/>
                </a:solidFill>
              </a:rPr>
              <a:t>Assistant</a:t>
            </a:r>
            <a:endParaRPr dirty="0">
              <a:solidFill>
                <a:srgbClr val="000000"/>
              </a:solidFill>
            </a:endParaRPr>
          </a:p>
          <a:p>
            <a:pPr marL="457200" lvl="0" indent="-342900" algn="l" rtl="0">
              <a:lnSpc>
                <a:spcPct val="150000"/>
              </a:lnSpc>
              <a:spcBef>
                <a:spcPts val="0"/>
              </a:spcBef>
              <a:spcAft>
                <a:spcPts val="0"/>
              </a:spcAft>
              <a:buClr>
                <a:srgbClr val="000000"/>
              </a:buClr>
              <a:buSzPts val="1800"/>
              <a:buAutoNum type="arabicPeriod"/>
            </a:pPr>
            <a:r>
              <a:rPr lang="en" b="1" dirty="0">
                <a:solidFill>
                  <a:srgbClr val="000000"/>
                </a:solidFill>
              </a:rPr>
              <a:t>Question &amp; </a:t>
            </a:r>
            <a:r>
              <a:rPr lang="en" b="1" dirty="0" smtClean="0">
                <a:solidFill>
                  <a:srgbClr val="000000"/>
                </a:solidFill>
              </a:rPr>
              <a:t>Answer </a:t>
            </a:r>
            <a:endParaRPr b="1"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445025"/>
            <a:ext cx="8520600" cy="119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Consider the Environment First: </a:t>
            </a:r>
            <a:endParaRPr sz="3000" b="1">
              <a:solidFill>
                <a:srgbClr val="FFFFFF"/>
              </a:solidFill>
            </a:endParaRPr>
          </a:p>
          <a:p>
            <a:pPr marL="0" lvl="0" indent="0" algn="ctr" rtl="0">
              <a:spcBef>
                <a:spcPts val="0"/>
              </a:spcBef>
              <a:spcAft>
                <a:spcPts val="0"/>
              </a:spcAft>
              <a:buNone/>
            </a:pPr>
            <a:r>
              <a:rPr lang="en" sz="4800">
                <a:solidFill>
                  <a:srgbClr val="F6B26B"/>
                </a:solidFill>
                <a:latin typeface="Caveat"/>
                <a:ea typeface="Caveat"/>
                <a:cs typeface="Caveat"/>
                <a:sym typeface="Caveat"/>
              </a:rPr>
              <a:t>The Classroom</a:t>
            </a:r>
            <a:endParaRPr sz="4800">
              <a:solidFill>
                <a:srgbClr val="F6B26B"/>
              </a:solidFill>
              <a:latin typeface="Caveat"/>
              <a:ea typeface="Caveat"/>
              <a:cs typeface="Caveat"/>
              <a:sym typeface="Caveat"/>
            </a:endParaRPr>
          </a:p>
        </p:txBody>
      </p:sp>
      <p:sp>
        <p:nvSpPr>
          <p:cNvPr id="202" name="Google Shape;202;p32"/>
          <p:cNvSpPr txBox="1"/>
          <p:nvPr/>
        </p:nvSpPr>
        <p:spPr>
          <a:xfrm>
            <a:off x="401800" y="2942475"/>
            <a:ext cx="8099700" cy="11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i="1">
                <a:solidFill>
                  <a:srgbClr val="F6B26B"/>
                </a:solidFill>
                <a:latin typeface="Caveat"/>
                <a:ea typeface="Caveat"/>
                <a:cs typeface="Caveat"/>
                <a:sym typeface="Caveat"/>
              </a:rPr>
              <a:t>Often, we think of things to change the child, but what else can we change?</a:t>
            </a:r>
            <a:endParaRPr sz="3000" i="1">
              <a:solidFill>
                <a:srgbClr val="F6B26B"/>
              </a:solidFill>
              <a:latin typeface="Caveat"/>
              <a:ea typeface="Caveat"/>
              <a:cs typeface="Caveat"/>
              <a:sym typeface="Caveat"/>
            </a:endParaRPr>
          </a:p>
        </p:txBody>
      </p:sp>
      <p:cxnSp>
        <p:nvCxnSpPr>
          <p:cNvPr id="203" name="Google Shape;203;p32"/>
          <p:cNvCxnSpPr/>
          <p:nvPr/>
        </p:nvCxnSpPr>
        <p:spPr>
          <a:xfrm>
            <a:off x="1547175" y="1818000"/>
            <a:ext cx="6289500" cy="13200"/>
          </a:xfrm>
          <a:prstGeom prst="straightConnector1">
            <a:avLst/>
          </a:prstGeom>
          <a:noFill/>
          <a:ln w="9525" cap="flat" cmpd="sng">
            <a:solidFill>
              <a:srgbClr val="FFFFFF"/>
            </a:solidFill>
            <a:prstDash val="solid"/>
            <a:round/>
            <a:headEnd type="oval"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79750" y="2119288"/>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vs.</a:t>
            </a:r>
            <a:endParaRPr/>
          </a:p>
        </p:txBody>
      </p:sp>
      <p:pic>
        <p:nvPicPr>
          <p:cNvPr id="209" name="Google Shape;209;p33"/>
          <p:cNvPicPr preferRelativeResize="0"/>
          <p:nvPr/>
        </p:nvPicPr>
        <p:blipFill>
          <a:blip r:embed="rId3">
            <a:alphaModFix/>
          </a:blip>
          <a:stretch>
            <a:fillRect/>
          </a:stretch>
        </p:blipFill>
        <p:spPr>
          <a:xfrm>
            <a:off x="-12" y="0"/>
            <a:ext cx="3857625" cy="5143500"/>
          </a:xfrm>
          <a:prstGeom prst="rect">
            <a:avLst/>
          </a:prstGeom>
          <a:noFill/>
          <a:ln>
            <a:noFill/>
          </a:ln>
        </p:spPr>
      </p:pic>
      <p:pic>
        <p:nvPicPr>
          <p:cNvPr id="210" name="Google Shape;210;p33"/>
          <p:cNvPicPr preferRelativeResize="0"/>
          <p:nvPr/>
        </p:nvPicPr>
        <p:blipFill rotWithShape="1">
          <a:blip r:embed="rId4">
            <a:alphaModFix/>
          </a:blip>
          <a:srcRect t="1429" r="10968"/>
          <a:stretch/>
        </p:blipFill>
        <p:spPr>
          <a:xfrm>
            <a:off x="4572000" y="0"/>
            <a:ext cx="4588476"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734650" y="3015875"/>
            <a:ext cx="970200" cy="79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vs.</a:t>
            </a:r>
            <a:endParaRPr/>
          </a:p>
        </p:txBody>
      </p:sp>
      <p:pic>
        <p:nvPicPr>
          <p:cNvPr id="216" name="Google Shape;216;p34"/>
          <p:cNvPicPr preferRelativeResize="0"/>
          <p:nvPr/>
        </p:nvPicPr>
        <p:blipFill>
          <a:blip r:embed="rId3">
            <a:alphaModFix/>
          </a:blip>
          <a:stretch>
            <a:fillRect/>
          </a:stretch>
        </p:blipFill>
        <p:spPr>
          <a:xfrm>
            <a:off x="4764275" y="1858706"/>
            <a:ext cx="4379725" cy="3284794"/>
          </a:xfrm>
          <a:prstGeom prst="rect">
            <a:avLst/>
          </a:prstGeom>
          <a:noFill/>
          <a:ln>
            <a:noFill/>
          </a:ln>
        </p:spPr>
      </p:pic>
      <p:pic>
        <p:nvPicPr>
          <p:cNvPr id="217" name="Google Shape;217;p34"/>
          <p:cNvPicPr preferRelativeResize="0"/>
          <p:nvPr/>
        </p:nvPicPr>
        <p:blipFill>
          <a:blip r:embed="rId4">
            <a:alphaModFix/>
          </a:blip>
          <a:stretch>
            <a:fillRect/>
          </a:stretch>
        </p:blipFill>
        <p:spPr>
          <a:xfrm>
            <a:off x="0" y="0"/>
            <a:ext cx="4764275" cy="31884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21"/>
        <p:cNvGrpSpPr/>
        <p:nvPr/>
      </p:nvGrpSpPr>
      <p:grpSpPr>
        <a:xfrm>
          <a:off x="0" y="0"/>
          <a:ext cx="0" cy="0"/>
          <a:chOff x="0" y="0"/>
          <a:chExt cx="0" cy="0"/>
        </a:xfrm>
      </p:grpSpPr>
      <p:sp>
        <p:nvSpPr>
          <p:cNvPr id="222" name="Google Shape;222;p35"/>
          <p:cNvSpPr txBox="1">
            <a:spLocks noGrp="1"/>
          </p:cNvSpPr>
          <p:nvPr>
            <p:ph type="title"/>
          </p:nvPr>
        </p:nvSpPr>
        <p:spPr>
          <a:xfrm>
            <a:off x="3474825" y="3091250"/>
            <a:ext cx="1044000" cy="7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VS.</a:t>
            </a:r>
            <a:endParaRPr/>
          </a:p>
        </p:txBody>
      </p:sp>
      <p:pic>
        <p:nvPicPr>
          <p:cNvPr id="223" name="Google Shape;223;p35"/>
          <p:cNvPicPr preferRelativeResize="0"/>
          <p:nvPr/>
        </p:nvPicPr>
        <p:blipFill>
          <a:blip r:embed="rId3">
            <a:alphaModFix/>
          </a:blip>
          <a:stretch>
            <a:fillRect/>
          </a:stretch>
        </p:blipFill>
        <p:spPr>
          <a:xfrm>
            <a:off x="0" y="0"/>
            <a:ext cx="4518824" cy="3024801"/>
          </a:xfrm>
          <a:prstGeom prst="rect">
            <a:avLst/>
          </a:prstGeom>
          <a:noFill/>
          <a:ln>
            <a:noFill/>
          </a:ln>
        </p:spPr>
      </p:pic>
      <p:pic>
        <p:nvPicPr>
          <p:cNvPr id="224" name="Google Shape;224;p35"/>
          <p:cNvPicPr preferRelativeResize="0"/>
          <p:nvPr/>
        </p:nvPicPr>
        <p:blipFill>
          <a:blip r:embed="rId4">
            <a:alphaModFix/>
          </a:blip>
          <a:stretch>
            <a:fillRect/>
          </a:stretch>
        </p:blipFill>
        <p:spPr>
          <a:xfrm>
            <a:off x="4572000" y="1714506"/>
            <a:ext cx="4572000" cy="34289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a:t>
            </a:r>
            <a:endParaRPr/>
          </a:p>
          <a:p>
            <a:pPr marL="0" lvl="0" indent="0" algn="l" rtl="0">
              <a:spcBef>
                <a:spcPts val="0"/>
              </a:spcBef>
              <a:spcAft>
                <a:spcPts val="0"/>
              </a:spcAft>
              <a:buNone/>
            </a:pPr>
            <a:r>
              <a:rPr lang="en" sz="3600" b="0">
                <a:latin typeface="Caveat"/>
                <a:ea typeface="Caveat"/>
                <a:cs typeface="Caveat"/>
                <a:sym typeface="Caveat"/>
              </a:rPr>
              <a:t>The Classroom</a:t>
            </a:r>
            <a:endParaRPr sz="3600" b="0">
              <a:latin typeface="Caveat"/>
              <a:ea typeface="Caveat"/>
              <a:cs typeface="Caveat"/>
              <a:sym typeface="Caveat"/>
            </a:endParaRPr>
          </a:p>
        </p:txBody>
      </p:sp>
      <p:sp>
        <p:nvSpPr>
          <p:cNvPr id="230" name="Google Shape;230;p36"/>
          <p:cNvSpPr txBox="1">
            <a:spLocks noGrp="1"/>
          </p:cNvSpPr>
          <p:nvPr>
            <p:ph type="body" idx="1"/>
          </p:nvPr>
        </p:nvSpPr>
        <p:spPr>
          <a:xfrm>
            <a:off x="3982975" y="571200"/>
            <a:ext cx="4919400" cy="3811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i="1" dirty="0"/>
              <a:t>Limit the </a:t>
            </a:r>
            <a:r>
              <a:rPr lang="en" sz="1800" b="1" i="1" dirty="0" smtClean="0"/>
              <a:t>toys/work items </a:t>
            </a:r>
            <a:r>
              <a:rPr lang="en" sz="1800" b="1" i="1" dirty="0"/>
              <a:t>available/visually available.</a:t>
            </a:r>
            <a:r>
              <a:rPr lang="en" sz="1800" dirty="0"/>
              <a:t> </a:t>
            </a:r>
            <a:endParaRPr sz="1800" dirty="0"/>
          </a:p>
          <a:p>
            <a:pPr marL="457200" lvl="0" indent="-342900" algn="l" rtl="0">
              <a:spcBef>
                <a:spcPts val="0"/>
              </a:spcBef>
              <a:spcAft>
                <a:spcPts val="0"/>
              </a:spcAft>
              <a:buSzPts val="1800"/>
              <a:buChar char="●"/>
            </a:pPr>
            <a:r>
              <a:rPr lang="en" sz="1800" b="1" i="1" dirty="0"/>
              <a:t>Limit information on wall space</a:t>
            </a:r>
            <a:r>
              <a:rPr lang="en" sz="1800" dirty="0"/>
              <a:t> - less “busy” is better. </a:t>
            </a:r>
            <a:endParaRPr lang="en" sz="1800" dirty="0" smtClean="0"/>
          </a:p>
          <a:p>
            <a:pPr marL="457200" lvl="0" indent="-342900" algn="l" rtl="0">
              <a:spcBef>
                <a:spcPts val="0"/>
              </a:spcBef>
              <a:spcAft>
                <a:spcPts val="0"/>
              </a:spcAft>
              <a:buSzPts val="1800"/>
              <a:buChar char="●"/>
            </a:pPr>
            <a:r>
              <a:rPr lang="en" sz="1800" b="1" i="1" dirty="0" smtClean="0"/>
              <a:t>Consider </a:t>
            </a:r>
            <a:r>
              <a:rPr lang="en" sz="1800" b="1" i="1" dirty="0"/>
              <a:t>amount of space in room</a:t>
            </a:r>
            <a:r>
              <a:rPr lang="en" sz="1800" dirty="0"/>
              <a:t> - Is it too crowded (with stuff or students) for certain children to feel safe/comfortable? Are there less populated class options?</a:t>
            </a:r>
            <a:endParaRPr sz="1800" dirty="0"/>
          </a:p>
          <a:p>
            <a:pPr marL="457200" lvl="0" indent="-342900" algn="l" rtl="0">
              <a:spcBef>
                <a:spcPts val="0"/>
              </a:spcBef>
              <a:spcAft>
                <a:spcPts val="0"/>
              </a:spcAft>
              <a:buSzPts val="1800"/>
              <a:buChar char="●"/>
            </a:pPr>
            <a:r>
              <a:rPr lang="en" sz="1800" b="1" i="1" dirty="0"/>
              <a:t>Consider wall color - light warm hues, </a:t>
            </a:r>
            <a:r>
              <a:rPr lang="en" sz="1800" dirty="0"/>
              <a:t>such as a soft warm </a:t>
            </a:r>
            <a:r>
              <a:rPr lang="en" sz="1800" dirty="0" smtClean="0"/>
              <a:t>coral. </a:t>
            </a:r>
          </a:p>
          <a:p>
            <a:pPr marL="457200" lvl="0" indent="-342900" algn="l" rtl="0">
              <a:spcBef>
                <a:spcPts val="0"/>
              </a:spcBef>
              <a:spcAft>
                <a:spcPts val="0"/>
              </a:spcAft>
              <a:buSzPts val="1800"/>
              <a:buChar char="●"/>
            </a:pPr>
            <a:r>
              <a:rPr lang="en" sz="1800" dirty="0" smtClean="0"/>
              <a:t>Keep classroom  furniture and object colors neutral, and use the bolder colors for the tasks you want them to focus on for learning. </a:t>
            </a:r>
            <a:endParaRPr dirty="0"/>
          </a:p>
        </p:txBody>
      </p:sp>
      <p:sp>
        <p:nvSpPr>
          <p:cNvPr id="231" name="Google Shape;231;p36"/>
          <p:cNvSpPr txBox="1"/>
          <p:nvPr/>
        </p:nvSpPr>
        <p:spPr>
          <a:xfrm>
            <a:off x="308775" y="3322650"/>
            <a:ext cx="2574900" cy="17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35"/>
        <p:cNvGrpSpPr/>
        <p:nvPr/>
      </p:nvGrpSpPr>
      <p:grpSpPr>
        <a:xfrm>
          <a:off x="0" y="0"/>
          <a:ext cx="0" cy="0"/>
          <a:chOff x="0" y="0"/>
          <a:chExt cx="0" cy="0"/>
        </a:xfrm>
      </p:grpSpPr>
      <p:sp>
        <p:nvSpPr>
          <p:cNvPr id="236" name="Google Shape;236;p37"/>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a:t>
            </a:r>
            <a:endParaRPr/>
          </a:p>
          <a:p>
            <a:pPr marL="0" lvl="0" indent="0" algn="l" rtl="0">
              <a:spcBef>
                <a:spcPts val="0"/>
              </a:spcBef>
              <a:spcAft>
                <a:spcPts val="0"/>
              </a:spcAft>
              <a:buNone/>
            </a:pPr>
            <a:r>
              <a:rPr lang="en" sz="3600">
                <a:latin typeface="Caveat"/>
                <a:ea typeface="Caveat"/>
                <a:cs typeface="Caveat"/>
                <a:sym typeface="Caveat"/>
              </a:rPr>
              <a:t>The Classroom</a:t>
            </a:r>
            <a:endParaRPr sz="3600">
              <a:latin typeface="Caveat"/>
              <a:ea typeface="Caveat"/>
              <a:cs typeface="Caveat"/>
              <a:sym typeface="Caveat"/>
            </a:endParaRPr>
          </a:p>
        </p:txBody>
      </p:sp>
      <p:sp>
        <p:nvSpPr>
          <p:cNvPr id="237" name="Google Shape;237;p37"/>
          <p:cNvSpPr txBox="1">
            <a:spLocks noGrp="1"/>
          </p:cNvSpPr>
          <p:nvPr>
            <p:ph type="body" idx="1"/>
          </p:nvPr>
        </p:nvSpPr>
        <p:spPr>
          <a:xfrm>
            <a:off x="3783743" y="0"/>
            <a:ext cx="5200800" cy="3811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Consider </a:t>
            </a:r>
            <a:r>
              <a:rPr lang="en" sz="1800" b="1" i="1" dirty="0"/>
              <a:t>lighting</a:t>
            </a:r>
            <a:r>
              <a:rPr lang="en" sz="1800" dirty="0"/>
              <a:t> - utilize natural light when possible; Softer light; Is there a dark place (tent, box) where one can escape light?</a:t>
            </a:r>
            <a:endParaRPr sz="1800" dirty="0"/>
          </a:p>
          <a:p>
            <a:pPr marL="457200" lvl="0" indent="-342900" algn="l" rtl="0">
              <a:spcBef>
                <a:spcPts val="0"/>
              </a:spcBef>
              <a:spcAft>
                <a:spcPts val="0"/>
              </a:spcAft>
              <a:buSzPts val="1800"/>
              <a:buChar char="●"/>
            </a:pPr>
            <a:r>
              <a:rPr lang="en" sz="1800" dirty="0"/>
              <a:t>Consider </a:t>
            </a:r>
            <a:r>
              <a:rPr lang="en" sz="1800" b="1" i="1" dirty="0"/>
              <a:t>Glare</a:t>
            </a:r>
            <a:r>
              <a:rPr lang="en" sz="1800" dirty="0"/>
              <a:t>: Glare, especially on laminated items can cause a distraction. Laminate sparingly, or use sandpaper to dull the glare. Use a chalkboard over a white board, if you have the option. </a:t>
            </a:r>
            <a:endParaRPr sz="1800" dirty="0"/>
          </a:p>
          <a:p>
            <a:pPr marL="457200" lvl="0" indent="-342900" algn="l" rtl="0">
              <a:spcBef>
                <a:spcPts val="0"/>
              </a:spcBef>
              <a:spcAft>
                <a:spcPts val="0"/>
              </a:spcAft>
              <a:buSzPts val="1800"/>
              <a:buChar char="●"/>
            </a:pPr>
            <a:r>
              <a:rPr lang="en" sz="1800" b="1" i="1" dirty="0"/>
              <a:t>Avoid busy patterns</a:t>
            </a:r>
            <a:r>
              <a:rPr lang="en" sz="1800" dirty="0"/>
              <a:t> - they can be overstimulating and distracting. </a:t>
            </a:r>
            <a:endParaRPr sz="1800" dirty="0"/>
          </a:p>
          <a:p>
            <a:pPr marL="457200" lvl="0" indent="-342900" algn="l" rtl="0">
              <a:spcBef>
                <a:spcPts val="0"/>
              </a:spcBef>
              <a:spcAft>
                <a:spcPts val="0"/>
              </a:spcAft>
              <a:buSzPts val="1800"/>
              <a:buChar char="●"/>
            </a:pPr>
            <a:r>
              <a:rPr lang="en" sz="1800" b="1" i="1" dirty="0"/>
              <a:t>Minimize the use of bold </a:t>
            </a:r>
            <a:r>
              <a:rPr lang="en" sz="1800" b="1" i="1" dirty="0" smtClean="0"/>
              <a:t>colors (draining on the eyes)</a:t>
            </a:r>
            <a:endParaRPr sz="1800" dirty="0"/>
          </a:p>
          <a:p>
            <a:pPr marL="457200" lvl="0" indent="-342900" algn="l" rtl="0">
              <a:spcBef>
                <a:spcPts val="0"/>
              </a:spcBef>
              <a:spcAft>
                <a:spcPts val="0"/>
              </a:spcAft>
              <a:buSzPts val="1800"/>
              <a:buChar char="●"/>
            </a:pPr>
            <a:r>
              <a:rPr lang="en" sz="1800" b="1" i="1" dirty="0"/>
              <a:t>Utilize warmer colors</a:t>
            </a:r>
            <a:r>
              <a:rPr lang="en" sz="1800" dirty="0"/>
              <a:t>, and natural textures and fibers when possible. </a:t>
            </a:r>
            <a:endParaRPr sz="1800" dirty="0"/>
          </a:p>
          <a:p>
            <a:pPr marL="457200" lvl="0" indent="-342900" algn="l" rtl="0">
              <a:spcBef>
                <a:spcPts val="0"/>
              </a:spcBef>
              <a:spcAft>
                <a:spcPts val="0"/>
              </a:spcAft>
              <a:buSzPts val="1800"/>
              <a:buChar char="●"/>
            </a:pPr>
            <a:r>
              <a:rPr lang="en" sz="1800" b="1" i="1" dirty="0"/>
              <a:t>What would your dream classroom look like? </a:t>
            </a:r>
            <a:endParaRPr sz="1800" b="1" i="1" dirty="0"/>
          </a:p>
          <a:p>
            <a:pPr marL="457200" lvl="0" indent="0" algn="l" rtl="0">
              <a:spcBef>
                <a:spcPts val="1600"/>
              </a:spcBef>
              <a:spcAft>
                <a:spcPts val="1600"/>
              </a:spcAft>
              <a:buNone/>
            </a:pPr>
            <a:endParaRPr dirty="0"/>
          </a:p>
        </p:txBody>
      </p:sp>
      <p:sp>
        <p:nvSpPr>
          <p:cNvPr id="238" name="Google Shape;238;p37"/>
          <p:cNvSpPr txBox="1"/>
          <p:nvPr/>
        </p:nvSpPr>
        <p:spPr>
          <a:xfrm>
            <a:off x="308775" y="3296075"/>
            <a:ext cx="2246100" cy="171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42"/>
        <p:cNvGrpSpPr/>
        <p:nvPr/>
      </p:nvGrpSpPr>
      <p:grpSpPr>
        <a:xfrm>
          <a:off x="0" y="0"/>
          <a:ext cx="0" cy="0"/>
          <a:chOff x="0" y="0"/>
          <a:chExt cx="0" cy="0"/>
        </a:xfrm>
      </p:grpSpPr>
      <p:sp>
        <p:nvSpPr>
          <p:cNvPr id="243" name="Google Shape;243;p38"/>
          <p:cNvSpPr txBox="1">
            <a:spLocks noGrp="1"/>
          </p:cNvSpPr>
          <p:nvPr>
            <p:ph type="title"/>
          </p:nvPr>
        </p:nvSpPr>
        <p:spPr>
          <a:xfrm>
            <a:off x="332275" y="770525"/>
            <a:ext cx="2923200" cy="20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a:t>
            </a:r>
            <a:endParaRPr/>
          </a:p>
          <a:p>
            <a:pPr marL="0" lvl="0" indent="0" algn="l" rtl="0">
              <a:spcBef>
                <a:spcPts val="0"/>
              </a:spcBef>
              <a:spcAft>
                <a:spcPts val="0"/>
              </a:spcAft>
              <a:buNone/>
            </a:pPr>
            <a:r>
              <a:rPr lang="en" sz="3600">
                <a:latin typeface="Caveat"/>
                <a:ea typeface="Caveat"/>
                <a:cs typeface="Caveat"/>
                <a:sym typeface="Caveat"/>
              </a:rPr>
              <a:t>The Classroom</a:t>
            </a:r>
            <a:endParaRPr sz="3600">
              <a:latin typeface="Caveat"/>
              <a:ea typeface="Caveat"/>
              <a:cs typeface="Caveat"/>
              <a:sym typeface="Caveat"/>
            </a:endParaRPr>
          </a:p>
        </p:txBody>
      </p:sp>
      <p:sp>
        <p:nvSpPr>
          <p:cNvPr id="244" name="Google Shape;244;p38"/>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C343D"/>
              </a:buClr>
              <a:buSzPts val="1400"/>
              <a:buChar char="●"/>
            </a:pPr>
            <a:r>
              <a:rPr lang="en" b="1" i="1" dirty="0">
                <a:solidFill>
                  <a:srgbClr val="0C343D"/>
                </a:solidFill>
              </a:rPr>
              <a:t>Furniture placement</a:t>
            </a:r>
            <a:endParaRPr b="1" i="1" dirty="0">
              <a:solidFill>
                <a:srgbClr val="0C343D"/>
              </a:solidFill>
            </a:endParaRPr>
          </a:p>
          <a:p>
            <a:pPr marL="914400" lvl="1" indent="-304800" algn="l" rtl="0">
              <a:spcBef>
                <a:spcPts val="0"/>
              </a:spcBef>
              <a:spcAft>
                <a:spcPts val="0"/>
              </a:spcAft>
              <a:buClr>
                <a:srgbClr val="0C343D"/>
              </a:buClr>
              <a:buSzPts val="1200"/>
              <a:buChar char="○"/>
            </a:pPr>
            <a:r>
              <a:rPr lang="en" dirty="0">
                <a:solidFill>
                  <a:srgbClr val="0C343D"/>
                </a:solidFill>
              </a:rPr>
              <a:t>Will Johnny feel comfortable working at the corner workstation where there is only one way to “escape” if he feels unsafe? (avoid “dead ends”)</a:t>
            </a:r>
            <a:endParaRPr dirty="0">
              <a:solidFill>
                <a:srgbClr val="0C343D"/>
              </a:solidFill>
            </a:endParaRPr>
          </a:p>
          <a:p>
            <a:pPr marL="914400" lvl="1" indent="-304800" algn="l" rtl="0">
              <a:spcBef>
                <a:spcPts val="0"/>
              </a:spcBef>
              <a:spcAft>
                <a:spcPts val="0"/>
              </a:spcAft>
              <a:buClr>
                <a:srgbClr val="0C343D"/>
              </a:buClr>
              <a:buSzPts val="1200"/>
              <a:buChar char="○"/>
            </a:pPr>
            <a:r>
              <a:rPr lang="en" dirty="0">
                <a:solidFill>
                  <a:srgbClr val="0C343D"/>
                </a:solidFill>
              </a:rPr>
              <a:t>Will Annie be able to remain sitting at carpet with the big open space behind her, or will she feel compelled to run? (i.e. move bookshelf behind carpet to form barrier)</a:t>
            </a:r>
            <a:endParaRPr dirty="0">
              <a:solidFill>
                <a:srgbClr val="0C343D"/>
              </a:solidFill>
            </a:endParaRPr>
          </a:p>
          <a:p>
            <a:pPr marL="914400" lvl="1" indent="-304800" algn="l" rtl="0">
              <a:spcBef>
                <a:spcPts val="0"/>
              </a:spcBef>
              <a:spcAft>
                <a:spcPts val="0"/>
              </a:spcAft>
              <a:buClr>
                <a:srgbClr val="0C343D"/>
              </a:buClr>
              <a:buSzPts val="1200"/>
              <a:buChar char="○"/>
            </a:pPr>
            <a:r>
              <a:rPr lang="en" dirty="0">
                <a:solidFill>
                  <a:srgbClr val="0C343D"/>
                </a:solidFill>
              </a:rPr>
              <a:t>Is Clair, who is cautious and tends to experience a low threshold, going to be able to successfully complete that fine motor activity at the table if she can’t feel the ground under her feet? (obtain foot support, or better yet - lower the table or find a different chair)</a:t>
            </a:r>
            <a:endParaRPr dirty="0">
              <a:solidFill>
                <a:srgbClr val="0C343D"/>
              </a:solidFill>
            </a:endParaRPr>
          </a:p>
          <a:p>
            <a:pPr marL="457200" lvl="0" indent="-317500" algn="l" rtl="0">
              <a:spcBef>
                <a:spcPts val="0"/>
              </a:spcBef>
              <a:spcAft>
                <a:spcPts val="0"/>
              </a:spcAft>
              <a:buClr>
                <a:srgbClr val="0C343D"/>
              </a:buClr>
              <a:buSzPts val="1400"/>
              <a:buChar char="●"/>
            </a:pPr>
            <a:r>
              <a:rPr lang="en" b="1" i="1" dirty="0">
                <a:solidFill>
                  <a:srgbClr val="0C343D"/>
                </a:solidFill>
              </a:rPr>
              <a:t>The classroom routine</a:t>
            </a:r>
            <a:endParaRPr b="1" i="1" dirty="0">
              <a:solidFill>
                <a:srgbClr val="0C343D"/>
              </a:solidFill>
            </a:endParaRPr>
          </a:p>
          <a:p>
            <a:pPr marL="914400" lvl="1" indent="-304800" algn="l" rtl="0">
              <a:spcBef>
                <a:spcPts val="0"/>
              </a:spcBef>
              <a:spcAft>
                <a:spcPts val="0"/>
              </a:spcAft>
              <a:buClr>
                <a:srgbClr val="0C343D"/>
              </a:buClr>
              <a:buSzPts val="1200"/>
              <a:buChar char="○"/>
            </a:pPr>
            <a:r>
              <a:rPr lang="en" dirty="0">
                <a:solidFill>
                  <a:srgbClr val="0C343D"/>
                </a:solidFill>
              </a:rPr>
              <a:t>Use a </a:t>
            </a:r>
            <a:r>
              <a:rPr lang="en" b="1" i="1" dirty="0">
                <a:solidFill>
                  <a:srgbClr val="0C343D"/>
                </a:solidFill>
              </a:rPr>
              <a:t>visual schedule</a:t>
            </a:r>
            <a:r>
              <a:rPr lang="en" dirty="0">
                <a:solidFill>
                  <a:srgbClr val="0C343D"/>
                </a:solidFill>
              </a:rPr>
              <a:t> for predictability. </a:t>
            </a:r>
            <a:endParaRPr dirty="0">
              <a:solidFill>
                <a:srgbClr val="0C343D"/>
              </a:solidFill>
            </a:endParaRPr>
          </a:p>
          <a:p>
            <a:pPr marL="914400" lvl="1" indent="-304800" algn="l" rtl="0">
              <a:spcBef>
                <a:spcPts val="0"/>
              </a:spcBef>
              <a:spcAft>
                <a:spcPts val="0"/>
              </a:spcAft>
              <a:buClr>
                <a:srgbClr val="0C343D"/>
              </a:buClr>
              <a:buSzPts val="1200"/>
              <a:buChar char="○"/>
            </a:pPr>
            <a:r>
              <a:rPr lang="en" i="1" dirty="0">
                <a:solidFill>
                  <a:srgbClr val="0C343D"/>
                </a:solidFill>
              </a:rPr>
              <a:t>If you start with what they CAN do, they will perceive future success. If you start with what is hard, they will perceive future failure.</a:t>
            </a:r>
            <a:r>
              <a:rPr lang="en" dirty="0">
                <a:solidFill>
                  <a:srgbClr val="0C343D"/>
                </a:solidFill>
              </a:rPr>
              <a:t> </a:t>
            </a:r>
            <a:endParaRPr dirty="0">
              <a:solidFill>
                <a:srgbClr val="0C343D"/>
              </a:solidFill>
            </a:endParaRPr>
          </a:p>
          <a:p>
            <a:pPr marL="914400" lvl="1" indent="-304800" algn="l" rtl="0">
              <a:spcBef>
                <a:spcPts val="0"/>
              </a:spcBef>
              <a:spcAft>
                <a:spcPts val="0"/>
              </a:spcAft>
              <a:buClr>
                <a:srgbClr val="0C343D"/>
              </a:buClr>
              <a:buSzPts val="1200"/>
              <a:buChar char="○"/>
            </a:pPr>
            <a:r>
              <a:rPr lang="en" dirty="0">
                <a:solidFill>
                  <a:srgbClr val="0C343D"/>
                </a:solidFill>
              </a:rPr>
              <a:t>Alternate short periods of movement with quiet activities.</a:t>
            </a:r>
            <a:endParaRPr dirty="0">
              <a:solidFill>
                <a:srgbClr val="0C343D"/>
              </a:solidFill>
            </a:endParaRPr>
          </a:p>
          <a:p>
            <a:pPr marL="914400" lvl="1" indent="-304800" algn="l" rtl="0">
              <a:spcBef>
                <a:spcPts val="0"/>
              </a:spcBef>
              <a:spcAft>
                <a:spcPts val="0"/>
              </a:spcAft>
              <a:buClr>
                <a:srgbClr val="0C343D"/>
              </a:buClr>
              <a:buSzPts val="1200"/>
              <a:buChar char="○"/>
            </a:pPr>
            <a:r>
              <a:rPr lang="en-US" dirty="0" smtClean="0">
                <a:solidFill>
                  <a:srgbClr val="0C343D"/>
                </a:solidFill>
              </a:rPr>
              <a:t>Avoid force (refusal is communication of discomfort)</a:t>
            </a:r>
            <a:endParaRPr dirty="0">
              <a:solidFill>
                <a:srgbClr val="0C343D"/>
              </a:solidFill>
            </a:endParaRPr>
          </a:p>
          <a:p>
            <a:pPr marL="457200" lvl="0" indent="0" algn="l" rtl="0">
              <a:spcBef>
                <a:spcPts val="1600"/>
              </a:spcBef>
              <a:spcAft>
                <a:spcPts val="1600"/>
              </a:spcAft>
              <a:buNone/>
            </a:pPr>
            <a:endParaRPr dirty="0"/>
          </a:p>
        </p:txBody>
      </p:sp>
      <p:sp>
        <p:nvSpPr>
          <p:cNvPr id="245" name="Google Shape;245;p38"/>
          <p:cNvSpPr txBox="1"/>
          <p:nvPr/>
        </p:nvSpPr>
        <p:spPr>
          <a:xfrm>
            <a:off x="332275" y="3362600"/>
            <a:ext cx="2325900" cy="16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49"/>
        <p:cNvGrpSpPr/>
        <p:nvPr/>
      </p:nvGrpSpPr>
      <p:grpSpPr>
        <a:xfrm>
          <a:off x="0" y="0"/>
          <a:ext cx="0" cy="0"/>
          <a:chOff x="0" y="0"/>
          <a:chExt cx="0" cy="0"/>
        </a:xfrm>
      </p:grpSpPr>
      <p:sp>
        <p:nvSpPr>
          <p:cNvPr id="250" name="Google Shape;250;p39"/>
          <p:cNvSpPr txBox="1">
            <a:spLocks noGrp="1"/>
          </p:cNvSpPr>
          <p:nvPr>
            <p:ph type="title"/>
          </p:nvPr>
        </p:nvSpPr>
        <p:spPr>
          <a:xfrm>
            <a:off x="332275" y="770525"/>
            <a:ext cx="2923200" cy="204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a:t>
            </a:r>
            <a:endParaRPr/>
          </a:p>
          <a:p>
            <a:pPr marL="0" lvl="0" indent="0" algn="l" rtl="0">
              <a:spcBef>
                <a:spcPts val="0"/>
              </a:spcBef>
              <a:spcAft>
                <a:spcPts val="0"/>
              </a:spcAft>
              <a:buNone/>
            </a:pPr>
            <a:r>
              <a:rPr lang="en" sz="3600">
                <a:latin typeface="Caveat"/>
                <a:ea typeface="Caveat"/>
                <a:cs typeface="Caveat"/>
                <a:sym typeface="Caveat"/>
              </a:rPr>
              <a:t>The Classroom</a:t>
            </a:r>
            <a:endParaRPr sz="3600">
              <a:latin typeface="Caveat"/>
              <a:ea typeface="Caveat"/>
              <a:cs typeface="Caveat"/>
              <a:sym typeface="Caveat"/>
            </a:endParaRPr>
          </a:p>
        </p:txBody>
      </p:sp>
      <p:sp>
        <p:nvSpPr>
          <p:cNvPr id="251" name="Google Shape;251;p39"/>
          <p:cNvSpPr txBox="1">
            <a:spLocks noGrp="1"/>
          </p:cNvSpPr>
          <p:nvPr>
            <p:ph type="body" idx="1"/>
          </p:nvPr>
        </p:nvSpPr>
        <p:spPr>
          <a:xfrm>
            <a:off x="3818209" y="368150"/>
            <a:ext cx="4919400" cy="381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solidFill>
                  <a:srgbClr val="0C343D"/>
                </a:solidFill>
              </a:rPr>
              <a:t>Arrange space so that eye contact and communication naturally occur. </a:t>
            </a:r>
            <a:endParaRPr dirty="0">
              <a:solidFill>
                <a:srgbClr val="0C343D"/>
              </a:solidFill>
            </a:endParaRPr>
          </a:p>
          <a:p>
            <a:pPr marL="457200" lvl="0" indent="-317500" algn="l" rtl="0">
              <a:spcBef>
                <a:spcPts val="0"/>
              </a:spcBef>
              <a:spcAft>
                <a:spcPts val="0"/>
              </a:spcAft>
              <a:buClr>
                <a:srgbClr val="0C343D"/>
              </a:buClr>
              <a:buSzPts val="1400"/>
              <a:buChar char="●"/>
            </a:pPr>
            <a:r>
              <a:rPr lang="en" dirty="0">
                <a:solidFill>
                  <a:srgbClr val="0C343D"/>
                </a:solidFill>
              </a:rPr>
              <a:t>Workstations: Use horizontal and vertical planes.</a:t>
            </a:r>
            <a:endParaRPr dirty="0">
              <a:solidFill>
                <a:srgbClr val="0C343D"/>
              </a:solidFill>
            </a:endParaRPr>
          </a:p>
          <a:p>
            <a:pPr marL="457200" lvl="0" indent="-317500" algn="l" rtl="0">
              <a:spcBef>
                <a:spcPts val="0"/>
              </a:spcBef>
              <a:spcAft>
                <a:spcPts val="0"/>
              </a:spcAft>
              <a:buClr>
                <a:srgbClr val="0C343D"/>
              </a:buClr>
              <a:buSzPts val="1400"/>
              <a:buChar char="●"/>
            </a:pPr>
            <a:r>
              <a:rPr lang="en" dirty="0">
                <a:solidFill>
                  <a:srgbClr val="0C343D"/>
                </a:solidFill>
              </a:rPr>
              <a:t>Allow a child to work in different positions (bean bag, lying on floor, </a:t>
            </a:r>
            <a:r>
              <a:rPr lang="en" dirty="0" smtClean="0">
                <a:solidFill>
                  <a:srgbClr val="0C343D"/>
                </a:solidFill>
              </a:rPr>
              <a:t>sitting in laundry basket, standing</a:t>
            </a:r>
            <a:r>
              <a:rPr lang="en" dirty="0">
                <a:solidFill>
                  <a:srgbClr val="0C343D"/>
                </a:solidFill>
              </a:rPr>
              <a:t>). </a:t>
            </a:r>
            <a:endParaRPr dirty="0">
              <a:solidFill>
                <a:srgbClr val="0C343D"/>
              </a:solidFill>
            </a:endParaRPr>
          </a:p>
          <a:p>
            <a:pPr marL="457200" lvl="0" indent="-317500" algn="l" rtl="0">
              <a:spcBef>
                <a:spcPts val="0"/>
              </a:spcBef>
              <a:spcAft>
                <a:spcPts val="0"/>
              </a:spcAft>
              <a:buClr>
                <a:srgbClr val="0C343D"/>
              </a:buClr>
              <a:buSzPts val="1400"/>
              <a:buChar char="●"/>
            </a:pPr>
            <a:r>
              <a:rPr lang="en" dirty="0">
                <a:solidFill>
                  <a:srgbClr val="0C343D"/>
                </a:solidFill>
              </a:rPr>
              <a:t>Have a sensory retreat with soft pillows, perhaps a weighted toy or blanket. Allow the child to come out when they are ready. </a:t>
            </a:r>
            <a:endParaRPr dirty="0">
              <a:solidFill>
                <a:srgbClr val="0C343D"/>
              </a:solidFill>
            </a:endParaRPr>
          </a:p>
          <a:p>
            <a:pPr marL="457200" lvl="0" indent="-317500" algn="l" rtl="0">
              <a:spcBef>
                <a:spcPts val="0"/>
              </a:spcBef>
              <a:spcAft>
                <a:spcPts val="0"/>
              </a:spcAft>
              <a:buClr>
                <a:srgbClr val="0C343D"/>
              </a:buClr>
              <a:buSzPts val="1400"/>
              <a:buChar char="●"/>
            </a:pPr>
            <a:r>
              <a:rPr lang="en" dirty="0">
                <a:solidFill>
                  <a:srgbClr val="0C343D"/>
                </a:solidFill>
              </a:rPr>
              <a:t>Make sure you have a space for large motor movements. </a:t>
            </a:r>
            <a:endParaRPr lang="en" dirty="0" smtClean="0">
              <a:solidFill>
                <a:srgbClr val="0C343D"/>
              </a:solidFill>
            </a:endParaRPr>
          </a:p>
          <a:p>
            <a:pPr marL="457200" lvl="0" indent="-317500" algn="l" rtl="0">
              <a:spcBef>
                <a:spcPts val="0"/>
              </a:spcBef>
              <a:spcAft>
                <a:spcPts val="0"/>
              </a:spcAft>
              <a:buClr>
                <a:srgbClr val="0C343D"/>
              </a:buClr>
              <a:buSzPts val="1400"/>
              <a:buChar char="●"/>
            </a:pPr>
            <a:r>
              <a:rPr lang="en" dirty="0" smtClean="0">
                <a:solidFill>
                  <a:srgbClr val="0C343D"/>
                </a:solidFill>
              </a:rPr>
              <a:t>Never take away recess for behavior management</a:t>
            </a:r>
            <a:endParaRPr dirty="0">
              <a:solidFill>
                <a:srgbClr val="0C343D"/>
              </a:solidFill>
            </a:endParaRPr>
          </a:p>
          <a:p>
            <a:pPr marL="914400" lvl="0" indent="0" algn="l" rtl="0">
              <a:spcBef>
                <a:spcPts val="1600"/>
              </a:spcBef>
              <a:spcAft>
                <a:spcPts val="1600"/>
              </a:spcAft>
              <a:buNone/>
            </a:pPr>
            <a:endParaRPr dirty="0">
              <a:solidFill>
                <a:srgbClr val="0C343D"/>
              </a:solidFill>
            </a:endParaRPr>
          </a:p>
        </p:txBody>
      </p:sp>
      <p:sp>
        <p:nvSpPr>
          <p:cNvPr id="252" name="Google Shape;252;p39"/>
          <p:cNvSpPr txBox="1"/>
          <p:nvPr/>
        </p:nvSpPr>
        <p:spPr>
          <a:xfrm>
            <a:off x="332275" y="3362600"/>
            <a:ext cx="2325900" cy="16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850" y="3489187"/>
            <a:ext cx="1654313" cy="165431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868" y="3192588"/>
            <a:ext cx="1195382" cy="178800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261" y="3362600"/>
            <a:ext cx="1081508" cy="155526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a:t>
            </a:r>
            <a:endParaRPr/>
          </a:p>
          <a:p>
            <a:pPr marL="0" lvl="0" indent="0" algn="l" rtl="0">
              <a:spcBef>
                <a:spcPts val="0"/>
              </a:spcBef>
              <a:spcAft>
                <a:spcPts val="0"/>
              </a:spcAft>
              <a:buNone/>
            </a:pPr>
            <a:r>
              <a:rPr lang="en" sz="3000">
                <a:latin typeface="Caveat"/>
                <a:ea typeface="Caveat"/>
                <a:cs typeface="Caveat"/>
                <a:sym typeface="Caveat"/>
              </a:rPr>
              <a:t>The Teacher &amp; Education Assistant</a:t>
            </a:r>
            <a:endParaRPr sz="3000">
              <a:latin typeface="Caveat"/>
              <a:ea typeface="Caveat"/>
              <a:cs typeface="Caveat"/>
              <a:sym typeface="Caveat"/>
            </a:endParaRPr>
          </a:p>
        </p:txBody>
      </p:sp>
      <p:sp>
        <p:nvSpPr>
          <p:cNvPr id="258" name="Google Shape;258;p40"/>
          <p:cNvSpPr txBox="1">
            <a:spLocks noGrp="1"/>
          </p:cNvSpPr>
          <p:nvPr>
            <p:ph type="body" idx="1"/>
          </p:nvPr>
        </p:nvSpPr>
        <p:spPr>
          <a:xfrm>
            <a:off x="4022850" y="770525"/>
            <a:ext cx="4919400" cy="3811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i="1"/>
              <a:t>Your tone and volume of voice</a:t>
            </a:r>
            <a:r>
              <a:rPr lang="en"/>
              <a:t> - and what the child you are working with needs - more animation for high thresholds; less volume and animation for lower thresholds.</a:t>
            </a:r>
            <a:endParaRPr/>
          </a:p>
          <a:p>
            <a:pPr marL="457200" lvl="0" indent="-317500" algn="l" rtl="0">
              <a:spcBef>
                <a:spcPts val="0"/>
              </a:spcBef>
              <a:spcAft>
                <a:spcPts val="0"/>
              </a:spcAft>
              <a:buSzPts val="1400"/>
              <a:buChar char="●"/>
            </a:pPr>
            <a:r>
              <a:rPr lang="en" b="1" i="1"/>
              <a:t>Limit unrelated conversations with other adults</a:t>
            </a:r>
            <a:r>
              <a:rPr lang="en"/>
              <a:t> present - this time is dedicated to the children. </a:t>
            </a:r>
            <a:endParaRPr/>
          </a:p>
          <a:p>
            <a:pPr marL="457200" lvl="0" indent="-317500" algn="l" rtl="0">
              <a:spcBef>
                <a:spcPts val="0"/>
              </a:spcBef>
              <a:spcAft>
                <a:spcPts val="0"/>
              </a:spcAft>
              <a:buSzPts val="1400"/>
              <a:buChar char="●"/>
            </a:pPr>
            <a:r>
              <a:rPr lang="en" b="1" i="1"/>
              <a:t>Let go of needing the child to like you.</a:t>
            </a:r>
            <a:r>
              <a:rPr lang="en"/>
              <a:t> Ask yourself, is this for me, or is this for the child? (i.e., if the child can sit by themselves at circle, don’t offer to let them sit in your lap)</a:t>
            </a:r>
            <a:endParaRPr/>
          </a:p>
          <a:p>
            <a:pPr marL="457200" lvl="0" indent="-317500" algn="l" rtl="0">
              <a:spcBef>
                <a:spcPts val="0"/>
              </a:spcBef>
              <a:spcAft>
                <a:spcPts val="0"/>
              </a:spcAft>
              <a:buSzPts val="1400"/>
              <a:buChar char="●"/>
            </a:pPr>
            <a:r>
              <a:rPr lang="en" b="1" i="1"/>
              <a:t>Limit praise</a:t>
            </a:r>
            <a:r>
              <a:rPr lang="en"/>
              <a:t> when able, but certainly acknowledge when you witness something positive happen, especially if the child looks at you with pride. </a:t>
            </a:r>
            <a:endParaRPr/>
          </a:p>
          <a:p>
            <a:pPr marL="457200" lvl="0" indent="-317500" algn="l" rtl="0">
              <a:spcBef>
                <a:spcPts val="0"/>
              </a:spcBef>
              <a:spcAft>
                <a:spcPts val="0"/>
              </a:spcAft>
              <a:buSzPts val="1400"/>
              <a:buChar char="●"/>
            </a:pPr>
            <a:r>
              <a:rPr lang="en" b="1" i="1"/>
              <a:t>Turn off notifications on devices</a:t>
            </a:r>
            <a:r>
              <a:rPr lang="en"/>
              <a:t> - even vibrate. Silent mode is ideal, to limit distraction. </a:t>
            </a:r>
            <a:endParaRPr/>
          </a:p>
          <a:p>
            <a:pPr marL="457200" lvl="0" indent="0" algn="l" rtl="0">
              <a:spcBef>
                <a:spcPts val="1600"/>
              </a:spcBef>
              <a:spcAft>
                <a:spcPts val="1600"/>
              </a:spcAft>
              <a:buNone/>
            </a:pPr>
            <a:endParaRPr/>
          </a:p>
        </p:txBody>
      </p:sp>
      <p:sp>
        <p:nvSpPr>
          <p:cNvPr id="259" name="Google Shape;259;p40"/>
          <p:cNvSpPr txBox="1"/>
          <p:nvPr/>
        </p:nvSpPr>
        <p:spPr>
          <a:xfrm>
            <a:off x="308775" y="3448050"/>
            <a:ext cx="2618400" cy="146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The Teacher/EA</a:t>
            </a:r>
            <a:endParaRPr/>
          </a:p>
        </p:txBody>
      </p:sp>
      <p:sp>
        <p:nvSpPr>
          <p:cNvPr id="265" name="Google Shape;265;p41"/>
          <p:cNvSpPr txBox="1">
            <a:spLocks noGrp="1"/>
          </p:cNvSpPr>
          <p:nvPr>
            <p:ph type="body" idx="1"/>
          </p:nvPr>
        </p:nvSpPr>
        <p:spPr>
          <a:xfrm>
            <a:off x="3721400" y="828725"/>
            <a:ext cx="5220900" cy="3753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b="1" i="1"/>
              <a:t>What you wear</a:t>
            </a:r>
            <a:r>
              <a:rPr lang="en"/>
              <a:t> can impact the child:</a:t>
            </a:r>
            <a:endParaRPr/>
          </a:p>
          <a:p>
            <a:pPr marL="1371600" lvl="1" indent="-317500" algn="l" rtl="0">
              <a:spcBef>
                <a:spcPts val="0"/>
              </a:spcBef>
              <a:spcAft>
                <a:spcPts val="0"/>
              </a:spcAft>
              <a:buSzPts val="1400"/>
              <a:buChar char="○"/>
            </a:pPr>
            <a:r>
              <a:rPr lang="en" sz="1400"/>
              <a:t>If the child has low threshold, avoid busy patterns, bold colors, noisy or shiny jewelry, or shoes that make noise when you walk. </a:t>
            </a:r>
            <a:endParaRPr sz="1400"/>
          </a:p>
          <a:p>
            <a:pPr marL="1371600" lvl="1" indent="-317500" algn="l" rtl="0">
              <a:spcBef>
                <a:spcPts val="0"/>
              </a:spcBef>
              <a:spcAft>
                <a:spcPts val="0"/>
              </a:spcAft>
              <a:buSzPts val="1400"/>
              <a:buChar char="○"/>
            </a:pPr>
            <a:r>
              <a:rPr lang="en" sz="1400"/>
              <a:t>If the child has a high threshold, perhaps you want to draw attention to your face or what you say by wearing bright lipstick, or what you are pointing at with a bright nail color. </a:t>
            </a:r>
            <a:endParaRPr sz="1400"/>
          </a:p>
          <a:p>
            <a:pPr marL="1371600" lvl="1" indent="-317500" algn="l" rtl="0">
              <a:spcBef>
                <a:spcPts val="0"/>
              </a:spcBef>
              <a:spcAft>
                <a:spcPts val="0"/>
              </a:spcAft>
              <a:buSzPts val="1400"/>
              <a:buChar char="○"/>
            </a:pPr>
            <a:r>
              <a:rPr lang="en" sz="1400"/>
              <a:t>If a child seeks the feeling of your skin or hair, wear long sleeves and put your hair back (and give them opportunities for tactile learning or proprioceptive input)</a:t>
            </a:r>
            <a:endParaRPr sz="1400"/>
          </a:p>
          <a:p>
            <a:pPr marL="1371600" lvl="1" indent="-317500" algn="l" rtl="0">
              <a:spcBef>
                <a:spcPts val="0"/>
              </a:spcBef>
              <a:spcAft>
                <a:spcPts val="0"/>
              </a:spcAft>
              <a:buSzPts val="1400"/>
              <a:buChar char="○"/>
            </a:pPr>
            <a:r>
              <a:rPr lang="en" sz="1400"/>
              <a:t>Avoid perfumes and scented lotions, but consider integrating scent into learning activities. </a:t>
            </a:r>
            <a:endParaRPr sz="1400"/>
          </a:p>
          <a:p>
            <a:pPr marL="0" lvl="0" indent="0" algn="l" rtl="0">
              <a:spcBef>
                <a:spcPts val="1600"/>
              </a:spcBef>
              <a:spcAft>
                <a:spcPts val="0"/>
              </a:spcAft>
              <a:buNone/>
            </a:pPr>
            <a:endParaRPr/>
          </a:p>
          <a:p>
            <a:pPr marL="1371600" lvl="0" indent="0" algn="l" rtl="0">
              <a:spcBef>
                <a:spcPts val="1600"/>
              </a:spcBef>
              <a:spcAft>
                <a:spcPts val="1600"/>
              </a:spcAft>
              <a:buNone/>
            </a:pPr>
            <a:endParaRPr/>
          </a:p>
        </p:txBody>
      </p:sp>
      <p:sp>
        <p:nvSpPr>
          <p:cNvPr id="266" name="Google Shape;266;p41"/>
          <p:cNvSpPr txBox="1"/>
          <p:nvPr/>
        </p:nvSpPr>
        <p:spPr>
          <a:xfrm>
            <a:off x="388500" y="3375800"/>
            <a:ext cx="2458800" cy="16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332275"/>
            <a:ext cx="7144500" cy="20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solidFill>
                  <a:srgbClr val="000000"/>
                </a:solidFill>
              </a:rPr>
              <a:t>What is sensory processing?</a:t>
            </a:r>
            <a:endParaRPr sz="3600" dirty="0">
              <a:solidFill>
                <a:srgbClr val="000000"/>
              </a:solidFill>
            </a:endParaRPr>
          </a:p>
        </p:txBody>
      </p:sp>
      <p:sp>
        <p:nvSpPr>
          <p:cNvPr id="83" name="Google Shape;83;p17"/>
          <p:cNvSpPr txBox="1"/>
          <p:nvPr/>
        </p:nvSpPr>
        <p:spPr>
          <a:xfrm>
            <a:off x="465175" y="1315775"/>
            <a:ext cx="4479000" cy="7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a:t>Sensory processing refers to </a:t>
            </a:r>
            <a:r>
              <a:rPr lang="en" sz="2400" i="1" u="sng"/>
              <a:t>how the brain takes in, organizes, and then uses information received from our physical environment and our bodies</a:t>
            </a:r>
            <a:r>
              <a:rPr lang="en" sz="2400" i="1"/>
              <a:t>. The information is received through our 8 senses. </a:t>
            </a:r>
            <a:endParaRPr sz="2400" i="1"/>
          </a:p>
        </p:txBody>
      </p:sp>
      <p:sp>
        <p:nvSpPr>
          <p:cNvPr id="84" name="Google Shape;84;p17"/>
          <p:cNvSpPr txBox="1"/>
          <p:nvPr/>
        </p:nvSpPr>
        <p:spPr>
          <a:xfrm>
            <a:off x="6140275" y="1222725"/>
            <a:ext cx="2286000" cy="31500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sz="1800"/>
              <a:t>Visual</a:t>
            </a:r>
            <a:endParaRPr sz="1800"/>
          </a:p>
          <a:p>
            <a:pPr marL="457200" lvl="0" indent="-342900" algn="l" rtl="0">
              <a:lnSpc>
                <a:spcPct val="150000"/>
              </a:lnSpc>
              <a:spcBef>
                <a:spcPts val="0"/>
              </a:spcBef>
              <a:spcAft>
                <a:spcPts val="0"/>
              </a:spcAft>
              <a:buSzPts val="1800"/>
              <a:buAutoNum type="arabicPeriod"/>
            </a:pPr>
            <a:r>
              <a:rPr lang="en" sz="1800"/>
              <a:t>Auditory</a:t>
            </a:r>
            <a:endParaRPr sz="1800"/>
          </a:p>
          <a:p>
            <a:pPr marL="457200" lvl="0" indent="-342900" algn="l" rtl="0">
              <a:lnSpc>
                <a:spcPct val="150000"/>
              </a:lnSpc>
              <a:spcBef>
                <a:spcPts val="0"/>
              </a:spcBef>
              <a:spcAft>
                <a:spcPts val="0"/>
              </a:spcAft>
              <a:buSzPts val="1800"/>
              <a:buAutoNum type="arabicPeriod"/>
            </a:pPr>
            <a:r>
              <a:rPr lang="en" sz="1800"/>
              <a:t>Vestibular</a:t>
            </a:r>
            <a:endParaRPr sz="1800"/>
          </a:p>
          <a:p>
            <a:pPr marL="457200" lvl="0" indent="-342900" algn="l" rtl="0">
              <a:lnSpc>
                <a:spcPct val="150000"/>
              </a:lnSpc>
              <a:spcBef>
                <a:spcPts val="0"/>
              </a:spcBef>
              <a:spcAft>
                <a:spcPts val="0"/>
              </a:spcAft>
              <a:buSzPts val="1800"/>
              <a:buAutoNum type="arabicPeriod"/>
            </a:pPr>
            <a:r>
              <a:rPr lang="en" sz="1800"/>
              <a:t>Tactile</a:t>
            </a:r>
            <a:endParaRPr sz="1800"/>
          </a:p>
          <a:p>
            <a:pPr marL="457200" lvl="0" indent="-342900" algn="l" rtl="0">
              <a:lnSpc>
                <a:spcPct val="150000"/>
              </a:lnSpc>
              <a:spcBef>
                <a:spcPts val="0"/>
              </a:spcBef>
              <a:spcAft>
                <a:spcPts val="0"/>
              </a:spcAft>
              <a:buSzPts val="1800"/>
              <a:buAutoNum type="arabicPeriod"/>
            </a:pPr>
            <a:r>
              <a:rPr lang="en" sz="1800"/>
              <a:t>Proprioceptive</a:t>
            </a:r>
            <a:endParaRPr sz="1800"/>
          </a:p>
          <a:p>
            <a:pPr marL="457200" lvl="0" indent="-342900" algn="l" rtl="0">
              <a:lnSpc>
                <a:spcPct val="150000"/>
              </a:lnSpc>
              <a:spcBef>
                <a:spcPts val="0"/>
              </a:spcBef>
              <a:spcAft>
                <a:spcPts val="0"/>
              </a:spcAft>
              <a:buSzPts val="1800"/>
              <a:buAutoNum type="arabicPeriod"/>
            </a:pPr>
            <a:r>
              <a:rPr lang="en" sz="1800"/>
              <a:t>Gustatory</a:t>
            </a:r>
            <a:endParaRPr sz="1800"/>
          </a:p>
          <a:p>
            <a:pPr marL="457200" lvl="0" indent="-342900" algn="l" rtl="0">
              <a:lnSpc>
                <a:spcPct val="150000"/>
              </a:lnSpc>
              <a:spcBef>
                <a:spcPts val="0"/>
              </a:spcBef>
              <a:spcAft>
                <a:spcPts val="0"/>
              </a:spcAft>
              <a:buSzPts val="1800"/>
              <a:buAutoNum type="arabicPeriod"/>
            </a:pPr>
            <a:r>
              <a:rPr lang="en" sz="1800"/>
              <a:t>Olfactory</a:t>
            </a:r>
            <a:endParaRPr sz="1800"/>
          </a:p>
          <a:p>
            <a:pPr marL="457200" lvl="0" indent="-342900" algn="l" rtl="0">
              <a:lnSpc>
                <a:spcPct val="150000"/>
              </a:lnSpc>
              <a:spcBef>
                <a:spcPts val="0"/>
              </a:spcBef>
              <a:spcAft>
                <a:spcPts val="0"/>
              </a:spcAft>
              <a:buSzPts val="1800"/>
              <a:buAutoNum type="arabicPeriod"/>
            </a:pPr>
            <a:r>
              <a:rPr lang="en" sz="1800"/>
              <a:t>Interoception</a:t>
            </a:r>
            <a:endParaRP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fade">
                                      <p:cBhvr>
                                        <p:cTn id="12" dur="1000"/>
                                        <p:tgtEl>
                                          <p:spTgt spid="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1" end="1"/>
                                            </p:txEl>
                                          </p:spTgt>
                                        </p:tgtEl>
                                        <p:attrNameLst>
                                          <p:attrName>style.visibility</p:attrName>
                                        </p:attrNameLst>
                                      </p:cBhvr>
                                      <p:to>
                                        <p:strVal val="visible"/>
                                      </p:to>
                                    </p:set>
                                    <p:animEffect transition="in" filter="fade">
                                      <p:cBhvr>
                                        <p:cTn id="17" dur="1000"/>
                                        <p:tgtEl>
                                          <p:spTgt spid="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xEl>
                                              <p:pRg st="2" end="2"/>
                                            </p:txEl>
                                          </p:spTgt>
                                        </p:tgtEl>
                                        <p:attrNameLst>
                                          <p:attrName>style.visibility</p:attrName>
                                        </p:attrNameLst>
                                      </p:cBhvr>
                                      <p:to>
                                        <p:strVal val="visible"/>
                                      </p:to>
                                    </p:set>
                                    <p:animEffect transition="in" filter="fade">
                                      <p:cBhvr>
                                        <p:cTn id="22" dur="1000"/>
                                        <p:tgtEl>
                                          <p:spTgt spid="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xEl>
                                              <p:pRg st="3" end="3"/>
                                            </p:txEl>
                                          </p:spTgt>
                                        </p:tgtEl>
                                        <p:attrNameLst>
                                          <p:attrName>style.visibility</p:attrName>
                                        </p:attrNameLst>
                                      </p:cBhvr>
                                      <p:to>
                                        <p:strVal val="visible"/>
                                      </p:to>
                                    </p:set>
                                    <p:animEffect transition="in" filter="fade">
                                      <p:cBhvr>
                                        <p:cTn id="27" dur="1000"/>
                                        <p:tgtEl>
                                          <p:spTgt spid="8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xEl>
                                              <p:pRg st="4" end="4"/>
                                            </p:txEl>
                                          </p:spTgt>
                                        </p:tgtEl>
                                        <p:attrNameLst>
                                          <p:attrName>style.visibility</p:attrName>
                                        </p:attrNameLst>
                                      </p:cBhvr>
                                      <p:to>
                                        <p:strVal val="visible"/>
                                      </p:to>
                                    </p:set>
                                    <p:animEffect transition="in" filter="fade">
                                      <p:cBhvr>
                                        <p:cTn id="32" dur="1000"/>
                                        <p:tgtEl>
                                          <p:spTgt spid="8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xEl>
                                              <p:pRg st="5" end="5"/>
                                            </p:txEl>
                                          </p:spTgt>
                                        </p:tgtEl>
                                        <p:attrNameLst>
                                          <p:attrName>style.visibility</p:attrName>
                                        </p:attrNameLst>
                                      </p:cBhvr>
                                      <p:to>
                                        <p:strVal val="visible"/>
                                      </p:to>
                                    </p:set>
                                    <p:animEffect transition="in" filter="fade">
                                      <p:cBhvr>
                                        <p:cTn id="37" dur="1000"/>
                                        <p:tgtEl>
                                          <p:spTgt spid="8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
                                            <p:txEl>
                                              <p:pRg st="6" end="6"/>
                                            </p:txEl>
                                          </p:spTgt>
                                        </p:tgtEl>
                                        <p:attrNameLst>
                                          <p:attrName>style.visibility</p:attrName>
                                        </p:attrNameLst>
                                      </p:cBhvr>
                                      <p:to>
                                        <p:strVal val="visible"/>
                                      </p:to>
                                    </p:set>
                                    <p:animEffect transition="in" filter="fade">
                                      <p:cBhvr>
                                        <p:cTn id="42" dur="1000"/>
                                        <p:tgtEl>
                                          <p:spTgt spid="8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
                                            <p:txEl>
                                              <p:pRg st="7" end="7"/>
                                            </p:txEl>
                                          </p:spTgt>
                                        </p:tgtEl>
                                        <p:attrNameLst>
                                          <p:attrName>style.visibility</p:attrName>
                                        </p:attrNameLst>
                                      </p:cBhvr>
                                      <p:to>
                                        <p:strVal val="visible"/>
                                      </p:to>
                                    </p:set>
                                    <p:animEffect transition="in" filter="fade">
                                      <p:cBhvr>
                                        <p:cTn id="47" dur="1000"/>
                                        <p:tgtEl>
                                          <p:spTgt spid="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2"/>
          <p:cNvSpPr txBox="1">
            <a:spLocks noGrp="1"/>
          </p:cNvSpPr>
          <p:nvPr>
            <p:ph type="title"/>
          </p:nvPr>
        </p:nvSpPr>
        <p:spPr>
          <a:xfrm>
            <a:off x="308775" y="770525"/>
            <a:ext cx="2866800" cy="37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the Environment First: The Teacher/EA</a:t>
            </a:r>
            <a:endParaRPr/>
          </a:p>
        </p:txBody>
      </p:sp>
      <p:sp>
        <p:nvSpPr>
          <p:cNvPr id="272" name="Google Shape;272;p42"/>
          <p:cNvSpPr txBox="1">
            <a:spLocks noGrp="1"/>
          </p:cNvSpPr>
          <p:nvPr>
            <p:ph type="body" idx="1"/>
          </p:nvPr>
        </p:nvSpPr>
        <p:spPr>
          <a:xfrm>
            <a:off x="3721400" y="828725"/>
            <a:ext cx="5220900" cy="37536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SzPts val="1400"/>
              <a:buChar char="●"/>
            </a:pPr>
            <a:r>
              <a:rPr lang="en" b="1" i="1"/>
              <a:t>What you say matters. </a:t>
            </a:r>
            <a:r>
              <a:rPr lang="en" sz="1400" b="1" i="1"/>
              <a:t>Are you asking them questions they cannot answer? </a:t>
            </a:r>
            <a:r>
              <a:rPr lang="en" sz="1400"/>
              <a:t>Try not to. </a:t>
            </a:r>
            <a:endParaRPr sz="1400"/>
          </a:p>
          <a:p>
            <a:pPr marL="457200" marR="0" lvl="0" indent="-317500" algn="l" rtl="0">
              <a:lnSpc>
                <a:spcPct val="115000"/>
              </a:lnSpc>
              <a:spcBef>
                <a:spcPts val="0"/>
              </a:spcBef>
              <a:spcAft>
                <a:spcPts val="0"/>
              </a:spcAft>
              <a:buSzPts val="1400"/>
              <a:buChar char="●"/>
            </a:pPr>
            <a:r>
              <a:rPr lang="en" sz="1400" b="1" i="1"/>
              <a:t>Use words sparingly, </a:t>
            </a:r>
            <a:r>
              <a:rPr lang="en" sz="1400"/>
              <a:t>with auditory processing under-responsiveness (</a:t>
            </a:r>
            <a:r>
              <a:rPr lang="en"/>
              <a:t>high</a:t>
            </a:r>
            <a:r>
              <a:rPr lang="en" sz="1400"/>
              <a:t> threshold for auditory) try one word directions paired with a visual - increase words used as ability to process improves.</a:t>
            </a:r>
            <a:endParaRPr/>
          </a:p>
          <a:p>
            <a:pPr marL="457200" marR="0" lvl="0" indent="-317500" algn="l" rtl="0">
              <a:lnSpc>
                <a:spcPct val="115000"/>
              </a:lnSpc>
              <a:spcBef>
                <a:spcPts val="0"/>
              </a:spcBef>
              <a:spcAft>
                <a:spcPts val="0"/>
              </a:spcAft>
              <a:buSzPts val="1400"/>
              <a:buChar char="●"/>
            </a:pPr>
            <a:r>
              <a:rPr lang="en" b="1" i="1"/>
              <a:t>Use direct eye-to-eye contact at the child’s level</a:t>
            </a:r>
            <a:r>
              <a:rPr lang="en"/>
              <a:t>, whenever possible.</a:t>
            </a:r>
            <a:endParaRPr/>
          </a:p>
          <a:p>
            <a:pPr marL="457200" marR="0" lvl="0" indent="-317500" algn="l" rtl="0">
              <a:lnSpc>
                <a:spcPct val="115000"/>
              </a:lnSpc>
              <a:spcBef>
                <a:spcPts val="0"/>
              </a:spcBef>
              <a:spcAft>
                <a:spcPts val="0"/>
              </a:spcAft>
              <a:buSzPts val="1400"/>
              <a:buChar char="●"/>
            </a:pPr>
            <a:r>
              <a:rPr lang="en" b="1" i="1"/>
              <a:t>Be a calming force</a:t>
            </a:r>
            <a:r>
              <a:rPr lang="en"/>
              <a:t> in the atmosphere - leave your stressors at the door.</a:t>
            </a:r>
            <a:endParaRPr/>
          </a:p>
          <a:p>
            <a:pPr marL="457200" marR="0" lvl="0" indent="-317500" algn="l" rtl="0">
              <a:lnSpc>
                <a:spcPct val="115000"/>
              </a:lnSpc>
              <a:spcBef>
                <a:spcPts val="0"/>
              </a:spcBef>
              <a:spcAft>
                <a:spcPts val="0"/>
              </a:spcAft>
              <a:buSzPts val="1400"/>
              <a:buChar char="●"/>
            </a:pPr>
            <a:r>
              <a:rPr lang="en"/>
              <a:t>Focus on the </a:t>
            </a:r>
            <a:r>
              <a:rPr lang="en" b="1" i="1"/>
              <a:t>process not the product.</a:t>
            </a:r>
            <a:endParaRPr b="1" i="1"/>
          </a:p>
          <a:p>
            <a:pPr marL="457200" marR="0" lvl="0" indent="-317500" algn="l" rtl="0">
              <a:lnSpc>
                <a:spcPct val="115000"/>
              </a:lnSpc>
              <a:spcBef>
                <a:spcPts val="0"/>
              </a:spcBef>
              <a:spcAft>
                <a:spcPts val="0"/>
              </a:spcAft>
              <a:buSzPts val="1400"/>
              <a:buChar char="●"/>
            </a:pPr>
            <a:r>
              <a:rPr lang="en" b="1"/>
              <a:t>Avoid making children wait</a:t>
            </a:r>
            <a:r>
              <a:rPr lang="en"/>
              <a:t>, to avoid eliciting a behavior. Plan for activities to be kept short, and gradually lengthen as familiarity with activity grows. </a:t>
            </a:r>
            <a:endParaRPr/>
          </a:p>
          <a:p>
            <a:pPr marL="0" marR="0" lvl="0" indent="0" algn="l" rtl="0">
              <a:lnSpc>
                <a:spcPct val="115000"/>
              </a:lnSpc>
              <a:spcBef>
                <a:spcPts val="1600"/>
              </a:spcBef>
              <a:spcAft>
                <a:spcPts val="0"/>
              </a:spcAft>
              <a:buNone/>
            </a:pPr>
            <a:r>
              <a:rPr lang="en" sz="1400"/>
              <a:t> </a:t>
            </a:r>
            <a:endParaRPr sz="1400"/>
          </a:p>
          <a:p>
            <a:pPr marL="1371600" marR="0" lvl="0" indent="0" algn="l" rtl="0">
              <a:lnSpc>
                <a:spcPct val="115000"/>
              </a:lnSpc>
              <a:spcBef>
                <a:spcPts val="1600"/>
              </a:spcBef>
              <a:spcAft>
                <a:spcPts val="0"/>
              </a:spcAft>
              <a:buNone/>
            </a:pPr>
            <a:endParaRPr sz="1400"/>
          </a:p>
          <a:p>
            <a:pPr marL="0" marR="0" lvl="0" indent="0" algn="l" rtl="0">
              <a:lnSpc>
                <a:spcPct val="115000"/>
              </a:lnSpc>
              <a:spcBef>
                <a:spcPts val="1600"/>
              </a:spcBef>
              <a:spcAft>
                <a:spcPts val="0"/>
              </a:spcAft>
              <a:buNone/>
            </a:pPr>
            <a:endParaRPr b="1" i="1"/>
          </a:p>
          <a:p>
            <a:pPr marL="0" lvl="0" indent="0" algn="l" rtl="0">
              <a:spcBef>
                <a:spcPts val="1600"/>
              </a:spcBef>
              <a:spcAft>
                <a:spcPts val="0"/>
              </a:spcAft>
              <a:buNone/>
            </a:pPr>
            <a:endParaRPr/>
          </a:p>
          <a:p>
            <a:pPr marL="1371600" lvl="0" indent="0" algn="l" rtl="0">
              <a:spcBef>
                <a:spcPts val="1600"/>
              </a:spcBef>
              <a:spcAft>
                <a:spcPts val="1600"/>
              </a:spcAft>
              <a:buNone/>
            </a:pPr>
            <a:endParaRPr/>
          </a:p>
        </p:txBody>
      </p:sp>
      <p:sp>
        <p:nvSpPr>
          <p:cNvPr id="273" name="Google Shape;273;p42"/>
          <p:cNvSpPr txBox="1"/>
          <p:nvPr/>
        </p:nvSpPr>
        <p:spPr>
          <a:xfrm>
            <a:off x="413075" y="3344600"/>
            <a:ext cx="2438700" cy="15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i="1">
                <a:solidFill>
                  <a:srgbClr val="F6B26B"/>
                </a:solidFill>
                <a:latin typeface="Caveat"/>
                <a:ea typeface="Caveat"/>
                <a:cs typeface="Caveat"/>
                <a:sym typeface="Caveat"/>
              </a:rPr>
              <a:t>Often, we think of things to change the child, but what else can we change?</a:t>
            </a:r>
            <a:endParaRPr sz="2400" i="1">
              <a:solidFill>
                <a:srgbClr val="F6B26B"/>
              </a:solidFill>
              <a:latin typeface="Caveat"/>
              <a:ea typeface="Caveat"/>
              <a:cs typeface="Caveat"/>
              <a:sym typeface="Cave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Questions?</a:t>
            </a:r>
            <a:endParaRPr dirty="0"/>
          </a:p>
        </p:txBody>
      </p:sp>
      <p:sp>
        <p:nvSpPr>
          <p:cNvPr id="279" name="Google Shape;27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23075"/>
            <a:ext cx="7144500" cy="201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smtClean="0">
                <a:solidFill>
                  <a:srgbClr val="000000"/>
                </a:solidFill>
              </a:rPr>
              <a:t>The Eight </a:t>
            </a:r>
            <a:r>
              <a:rPr lang="en" sz="3600" dirty="0">
                <a:solidFill>
                  <a:srgbClr val="000000"/>
                </a:solidFill>
              </a:rPr>
              <a:t>S</a:t>
            </a:r>
            <a:r>
              <a:rPr lang="en" sz="3600" dirty="0" smtClean="0">
                <a:solidFill>
                  <a:srgbClr val="000000"/>
                </a:solidFill>
              </a:rPr>
              <a:t>enses</a:t>
            </a:r>
            <a:endParaRPr sz="3600" dirty="0">
              <a:solidFill>
                <a:srgbClr val="000000"/>
              </a:solidFill>
            </a:endParaRPr>
          </a:p>
        </p:txBody>
      </p:sp>
      <p:sp>
        <p:nvSpPr>
          <p:cNvPr id="83" name="Google Shape;83;p17"/>
          <p:cNvSpPr txBox="1"/>
          <p:nvPr/>
        </p:nvSpPr>
        <p:spPr>
          <a:xfrm>
            <a:off x="465175" y="1315775"/>
            <a:ext cx="4479000" cy="71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i="1" dirty="0" smtClean="0"/>
              <a:t>. </a:t>
            </a:r>
            <a:endParaRPr sz="2400" i="1" dirty="0"/>
          </a:p>
        </p:txBody>
      </p:sp>
      <p:sp>
        <p:nvSpPr>
          <p:cNvPr id="84" name="Google Shape;84;p17"/>
          <p:cNvSpPr txBox="1"/>
          <p:nvPr/>
        </p:nvSpPr>
        <p:spPr>
          <a:xfrm>
            <a:off x="113758" y="684300"/>
            <a:ext cx="7961100" cy="305695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AutoNum type="arabicPeriod"/>
            </a:pPr>
            <a:r>
              <a:rPr lang="en" sz="1800" dirty="0" smtClean="0"/>
              <a:t>Visual – processing w</a:t>
            </a:r>
            <a:r>
              <a:rPr lang="en-US" sz="1800" dirty="0" smtClean="0"/>
              <a:t>ha</a:t>
            </a:r>
            <a:r>
              <a:rPr lang="en" sz="1800" dirty="0" smtClean="0"/>
              <a:t>t we see</a:t>
            </a:r>
            <a:endParaRPr sz="1800" dirty="0"/>
          </a:p>
          <a:p>
            <a:pPr marL="457200" lvl="0" indent="-342900" algn="l" rtl="0">
              <a:lnSpc>
                <a:spcPct val="150000"/>
              </a:lnSpc>
              <a:spcBef>
                <a:spcPts val="0"/>
              </a:spcBef>
              <a:spcAft>
                <a:spcPts val="0"/>
              </a:spcAft>
              <a:buSzPts val="1800"/>
              <a:buAutoNum type="arabicPeriod"/>
            </a:pPr>
            <a:r>
              <a:rPr lang="en" sz="1800" dirty="0" smtClean="0"/>
              <a:t>Auditory – processing w</a:t>
            </a:r>
            <a:r>
              <a:rPr lang="en-US" sz="1800" dirty="0" smtClean="0"/>
              <a:t>ha</a:t>
            </a:r>
            <a:r>
              <a:rPr lang="en" sz="1800" dirty="0" smtClean="0"/>
              <a:t>t we </a:t>
            </a:r>
            <a:r>
              <a:rPr lang="en-US" sz="1800" dirty="0" smtClean="0"/>
              <a:t>hear</a:t>
            </a:r>
            <a:endParaRPr sz="1800" dirty="0"/>
          </a:p>
          <a:p>
            <a:pPr marL="457200" lvl="0" indent="-342900" algn="l" rtl="0">
              <a:lnSpc>
                <a:spcPct val="150000"/>
              </a:lnSpc>
              <a:spcBef>
                <a:spcPts val="0"/>
              </a:spcBef>
              <a:spcAft>
                <a:spcPts val="0"/>
              </a:spcAft>
              <a:buSzPts val="1800"/>
              <a:buAutoNum type="arabicPeriod"/>
            </a:pPr>
            <a:r>
              <a:rPr lang="en" sz="1800" dirty="0" smtClean="0"/>
              <a:t>Vestibular – processing positional changes, balance, and movement</a:t>
            </a:r>
            <a:endParaRPr sz="1800" dirty="0"/>
          </a:p>
          <a:p>
            <a:pPr marL="457200" lvl="0" indent="-342900" algn="l" rtl="0">
              <a:lnSpc>
                <a:spcPct val="150000"/>
              </a:lnSpc>
              <a:spcBef>
                <a:spcPts val="0"/>
              </a:spcBef>
              <a:spcAft>
                <a:spcPts val="0"/>
              </a:spcAft>
              <a:buSzPts val="1800"/>
              <a:buAutoNum type="arabicPeriod"/>
            </a:pPr>
            <a:r>
              <a:rPr lang="en" sz="1800" dirty="0" smtClean="0"/>
              <a:t>Tactile – processing info received through contact with skin</a:t>
            </a:r>
            <a:endParaRPr sz="1800" dirty="0"/>
          </a:p>
          <a:p>
            <a:pPr marL="457200" lvl="0" indent="-342900" algn="l" rtl="0">
              <a:lnSpc>
                <a:spcPct val="150000"/>
              </a:lnSpc>
              <a:spcBef>
                <a:spcPts val="0"/>
              </a:spcBef>
              <a:spcAft>
                <a:spcPts val="0"/>
              </a:spcAft>
              <a:buSzPts val="1800"/>
              <a:buAutoNum type="arabicPeriod"/>
            </a:pPr>
            <a:r>
              <a:rPr lang="en" sz="1800" dirty="0" smtClean="0"/>
              <a:t>Proprioceptive – processing info from joints and muscles for body awareness and movement</a:t>
            </a:r>
            <a:endParaRPr sz="1800" dirty="0"/>
          </a:p>
          <a:p>
            <a:pPr marL="457200" lvl="0" indent="-342900" algn="l" rtl="0">
              <a:lnSpc>
                <a:spcPct val="150000"/>
              </a:lnSpc>
              <a:spcBef>
                <a:spcPts val="0"/>
              </a:spcBef>
              <a:spcAft>
                <a:spcPts val="0"/>
              </a:spcAft>
              <a:buSzPts val="1800"/>
              <a:buAutoNum type="arabicPeriod"/>
            </a:pPr>
            <a:r>
              <a:rPr lang="en" sz="1800" dirty="0" smtClean="0"/>
              <a:t>Gustatory/Oral –  processing info based on taste, mouth and jaw input</a:t>
            </a:r>
            <a:endParaRPr sz="1800" dirty="0"/>
          </a:p>
          <a:p>
            <a:pPr marL="457200" lvl="0" indent="-342900" algn="l" rtl="0">
              <a:lnSpc>
                <a:spcPct val="150000"/>
              </a:lnSpc>
              <a:spcBef>
                <a:spcPts val="0"/>
              </a:spcBef>
              <a:spcAft>
                <a:spcPts val="0"/>
              </a:spcAft>
              <a:buSzPts val="1800"/>
              <a:buAutoNum type="arabicPeriod"/>
            </a:pPr>
            <a:r>
              <a:rPr lang="en" sz="1800" dirty="0" smtClean="0"/>
              <a:t>Olfactory - processing smell</a:t>
            </a:r>
            <a:endParaRPr sz="1800" dirty="0"/>
          </a:p>
          <a:p>
            <a:pPr marL="457200" lvl="0" indent="-342900" algn="l" rtl="0">
              <a:lnSpc>
                <a:spcPct val="150000"/>
              </a:lnSpc>
              <a:spcBef>
                <a:spcPts val="0"/>
              </a:spcBef>
              <a:spcAft>
                <a:spcPts val="0"/>
              </a:spcAft>
              <a:buSzPts val="1800"/>
              <a:buAutoNum type="arabicPeriod"/>
            </a:pPr>
            <a:r>
              <a:rPr lang="en" sz="1800" dirty="0" smtClean="0"/>
              <a:t>Interoception – processing what our internal organs and body systems communicating</a:t>
            </a:r>
            <a:endParaRPr sz="1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2250" y="294692"/>
            <a:ext cx="2247900" cy="1181100"/>
          </a:xfrm>
          <a:prstGeom prst="rect">
            <a:avLst/>
          </a:prstGeom>
        </p:spPr>
      </p:pic>
      <p:cxnSp>
        <p:nvCxnSpPr>
          <p:cNvPr id="4" name="Straight Arrow Connector 3"/>
          <p:cNvCxnSpPr/>
          <p:nvPr/>
        </p:nvCxnSpPr>
        <p:spPr>
          <a:xfrm flipV="1">
            <a:off x="4237183" y="1028225"/>
            <a:ext cx="1919276" cy="2875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9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xEl>
                                              <p:pRg st="0" end="0"/>
                                            </p:txEl>
                                          </p:spTgt>
                                        </p:tgtEl>
                                        <p:attrNameLst>
                                          <p:attrName>style.visibility</p:attrName>
                                        </p:attrNameLst>
                                      </p:cBhvr>
                                      <p:to>
                                        <p:strVal val="visible"/>
                                      </p:to>
                                    </p:set>
                                    <p:animEffect transition="in" filter="fade">
                                      <p:cBhvr>
                                        <p:cTn id="12" dur="1000"/>
                                        <p:tgtEl>
                                          <p:spTgt spid="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4">
                                            <p:txEl>
                                              <p:pRg st="1" end="1"/>
                                            </p:txEl>
                                          </p:spTgt>
                                        </p:tgtEl>
                                        <p:attrNameLst>
                                          <p:attrName>style.visibility</p:attrName>
                                        </p:attrNameLst>
                                      </p:cBhvr>
                                      <p:to>
                                        <p:strVal val="visible"/>
                                      </p:to>
                                    </p:set>
                                    <p:animEffect transition="in" filter="fade">
                                      <p:cBhvr>
                                        <p:cTn id="17" dur="1000"/>
                                        <p:tgtEl>
                                          <p:spTgt spid="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4">
                                            <p:txEl>
                                              <p:pRg st="2" end="2"/>
                                            </p:txEl>
                                          </p:spTgt>
                                        </p:tgtEl>
                                        <p:attrNameLst>
                                          <p:attrName>style.visibility</p:attrName>
                                        </p:attrNameLst>
                                      </p:cBhvr>
                                      <p:to>
                                        <p:strVal val="visible"/>
                                      </p:to>
                                    </p:set>
                                    <p:animEffect transition="in" filter="fade">
                                      <p:cBhvr>
                                        <p:cTn id="22" dur="1000"/>
                                        <p:tgtEl>
                                          <p:spTgt spid="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4">
                                            <p:txEl>
                                              <p:pRg st="3" end="3"/>
                                            </p:txEl>
                                          </p:spTgt>
                                        </p:tgtEl>
                                        <p:attrNameLst>
                                          <p:attrName>style.visibility</p:attrName>
                                        </p:attrNameLst>
                                      </p:cBhvr>
                                      <p:to>
                                        <p:strVal val="visible"/>
                                      </p:to>
                                    </p:set>
                                    <p:animEffect transition="in" filter="fade">
                                      <p:cBhvr>
                                        <p:cTn id="27" dur="1000"/>
                                        <p:tgtEl>
                                          <p:spTgt spid="8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xEl>
                                              <p:pRg st="4" end="4"/>
                                            </p:txEl>
                                          </p:spTgt>
                                        </p:tgtEl>
                                        <p:attrNameLst>
                                          <p:attrName>style.visibility</p:attrName>
                                        </p:attrNameLst>
                                      </p:cBhvr>
                                      <p:to>
                                        <p:strVal val="visible"/>
                                      </p:to>
                                    </p:set>
                                    <p:animEffect transition="in" filter="fade">
                                      <p:cBhvr>
                                        <p:cTn id="32" dur="1000"/>
                                        <p:tgtEl>
                                          <p:spTgt spid="8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xEl>
                                              <p:pRg st="5" end="5"/>
                                            </p:txEl>
                                          </p:spTgt>
                                        </p:tgtEl>
                                        <p:attrNameLst>
                                          <p:attrName>style.visibility</p:attrName>
                                        </p:attrNameLst>
                                      </p:cBhvr>
                                      <p:to>
                                        <p:strVal val="visible"/>
                                      </p:to>
                                    </p:set>
                                    <p:animEffect transition="in" filter="fade">
                                      <p:cBhvr>
                                        <p:cTn id="37" dur="1000"/>
                                        <p:tgtEl>
                                          <p:spTgt spid="8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4">
                                            <p:txEl>
                                              <p:pRg st="6" end="6"/>
                                            </p:txEl>
                                          </p:spTgt>
                                        </p:tgtEl>
                                        <p:attrNameLst>
                                          <p:attrName>style.visibility</p:attrName>
                                        </p:attrNameLst>
                                      </p:cBhvr>
                                      <p:to>
                                        <p:strVal val="visible"/>
                                      </p:to>
                                    </p:set>
                                    <p:animEffect transition="in" filter="fade">
                                      <p:cBhvr>
                                        <p:cTn id="42" dur="1000"/>
                                        <p:tgtEl>
                                          <p:spTgt spid="8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4">
                                            <p:txEl>
                                              <p:pRg st="7" end="7"/>
                                            </p:txEl>
                                          </p:spTgt>
                                        </p:tgtEl>
                                        <p:attrNameLst>
                                          <p:attrName>style.visibility</p:attrName>
                                        </p:attrNameLst>
                                      </p:cBhvr>
                                      <p:to>
                                        <p:strVal val="visible"/>
                                      </p:to>
                                    </p:set>
                                    <p:animEffect transition="in" filter="fade">
                                      <p:cBhvr>
                                        <p:cTn id="47" dur="1000"/>
                                        <p:tgtEl>
                                          <p:spTgt spid="8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6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dirty="0">
                <a:solidFill>
                  <a:srgbClr val="000000"/>
                </a:solidFill>
              </a:rPr>
              <a:t>What does it mean to have a “regulated</a:t>
            </a:r>
            <a:r>
              <a:rPr lang="en" sz="3000" dirty="0" smtClean="0">
                <a:solidFill>
                  <a:srgbClr val="000000"/>
                </a:solidFill>
              </a:rPr>
              <a:t>” or well-modulated </a:t>
            </a:r>
            <a:r>
              <a:rPr lang="en" sz="3000" dirty="0">
                <a:solidFill>
                  <a:srgbClr val="000000"/>
                </a:solidFill>
              </a:rPr>
              <a:t>sensory system?</a:t>
            </a:r>
            <a:endParaRPr sz="3000" dirty="0">
              <a:solidFill>
                <a:srgbClr val="000000"/>
              </a:solidFill>
            </a:endParaRPr>
          </a:p>
        </p:txBody>
      </p:sp>
      <p:sp>
        <p:nvSpPr>
          <p:cNvPr id="90" name="Google Shape;90;p18"/>
          <p:cNvSpPr txBox="1">
            <a:spLocks noGrp="1"/>
          </p:cNvSpPr>
          <p:nvPr>
            <p:ph type="body" idx="1"/>
          </p:nvPr>
        </p:nvSpPr>
        <p:spPr>
          <a:xfrm>
            <a:off x="-4087500" y="1078875"/>
            <a:ext cx="3330000" cy="26136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rgbClr val="000000"/>
              </a:solidFill>
            </a:endParaRPr>
          </a:p>
          <a:p>
            <a:pPr marL="457200" lvl="0" indent="0" algn="l" rtl="0">
              <a:spcBef>
                <a:spcPts val="1600"/>
              </a:spcBef>
              <a:spcAft>
                <a:spcPts val="1600"/>
              </a:spcAft>
              <a:buNone/>
            </a:pPr>
            <a:endParaRPr sz="2400">
              <a:solidFill>
                <a:srgbClr val="000000"/>
              </a:solidFill>
            </a:endParaRPr>
          </a:p>
        </p:txBody>
      </p:sp>
      <p:pic>
        <p:nvPicPr>
          <p:cNvPr id="91" name="Google Shape;91;p18"/>
          <p:cNvPicPr preferRelativeResize="0"/>
          <p:nvPr/>
        </p:nvPicPr>
        <p:blipFill>
          <a:blip r:embed="rId3">
            <a:alphaModFix/>
          </a:blip>
          <a:stretch>
            <a:fillRect/>
          </a:stretch>
        </p:blipFill>
        <p:spPr>
          <a:xfrm>
            <a:off x="2172600" y="1963400"/>
            <a:ext cx="4667250" cy="310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1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When a person’s sensory system is regulated, they are:</a:t>
            </a:r>
            <a:endParaRPr b="1">
              <a:solidFill>
                <a:srgbClr val="000000"/>
              </a:solidFill>
            </a:endParaRPr>
          </a:p>
        </p:txBody>
      </p:sp>
      <p:sp>
        <p:nvSpPr>
          <p:cNvPr id="97" name="Google Shape;97;p19"/>
          <p:cNvSpPr txBox="1">
            <a:spLocks noGrp="1"/>
          </p:cNvSpPr>
          <p:nvPr>
            <p:ph type="body" idx="1"/>
          </p:nvPr>
        </p:nvSpPr>
        <p:spPr>
          <a:xfrm>
            <a:off x="589875" y="1108900"/>
            <a:ext cx="5363400" cy="34200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Comfortable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Calm</a:t>
            </a:r>
            <a:endParaRPr sz="2400">
              <a:solidFill>
                <a:srgbClr val="000000"/>
              </a:solidFill>
            </a:endParaRPr>
          </a:p>
          <a:p>
            <a:pPr marL="457200" lvl="0" indent="0" algn="l" rtl="0">
              <a:spcBef>
                <a:spcPts val="1600"/>
              </a:spcBef>
              <a:spcAft>
                <a:spcPts val="0"/>
              </a:spcAft>
              <a:buNone/>
            </a:pPr>
            <a:r>
              <a:rPr lang="en" sz="2400" i="1">
                <a:solidFill>
                  <a:srgbClr val="000000"/>
                </a:solidFill>
              </a:rPr>
              <a:t>And demonstrate ability to:</a:t>
            </a:r>
            <a:endParaRPr sz="2400" i="1">
              <a:solidFill>
                <a:srgbClr val="000000"/>
              </a:solidFill>
            </a:endParaRPr>
          </a:p>
          <a:p>
            <a:pPr marL="457200" lvl="0" indent="-381000" algn="l" rtl="0">
              <a:spcBef>
                <a:spcPts val="1600"/>
              </a:spcBef>
              <a:spcAft>
                <a:spcPts val="0"/>
              </a:spcAft>
              <a:buClr>
                <a:srgbClr val="000000"/>
              </a:buClr>
              <a:buSzPts val="2400"/>
              <a:buChar char="●"/>
            </a:pPr>
            <a:r>
              <a:rPr lang="en" sz="2400">
                <a:solidFill>
                  <a:srgbClr val="000000"/>
                </a:solidFill>
              </a:rPr>
              <a:t>Listen</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Attend</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Engage</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Adapt</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Respond appropriately</a:t>
            </a:r>
            <a:endParaRPr sz="2400">
              <a:solidFill>
                <a:srgbClr val="000000"/>
              </a:solidFill>
            </a:endParaRPr>
          </a:p>
          <a:p>
            <a:pPr marL="457200" lvl="0" indent="0" algn="l" rtl="0">
              <a:spcBef>
                <a:spcPts val="1600"/>
              </a:spcBef>
              <a:spcAft>
                <a:spcPts val="1600"/>
              </a:spcAft>
              <a:buNone/>
            </a:pPr>
            <a:endParaRPr/>
          </a:p>
        </p:txBody>
      </p:sp>
      <p:sp>
        <p:nvSpPr>
          <p:cNvPr id="98" name="Google Shape;98;p19"/>
          <p:cNvSpPr txBox="1"/>
          <p:nvPr/>
        </p:nvSpPr>
        <p:spPr>
          <a:xfrm>
            <a:off x="4930875" y="1313725"/>
            <a:ext cx="4093500" cy="35241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2400">
              <a:solidFill>
                <a:srgbClr val="0C343D"/>
              </a:solidFill>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7">
                                            <p:txEl>
                                              <p:pRg st="8" end="8"/>
                                            </p:txEl>
                                          </p:spTgt>
                                        </p:tgtEl>
                                        <p:attrNameLst>
                                          <p:attrName>style.visibility</p:attrName>
                                        </p:attrNameLst>
                                      </p:cBhvr>
                                      <p:to>
                                        <p:strVal val="visible"/>
                                      </p:to>
                                    </p:set>
                                    <p:animEffect transition="in" filter="fade">
                                      <p:cBhvr>
                                        <p:cTn id="47" dur="1000"/>
                                        <p:tgtEl>
                                          <p:spTgt spid="9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298825"/>
            <a:ext cx="9012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000000"/>
                </a:solidFill>
              </a:rPr>
              <a:t>In other words, in an optimally functioning nervous system:</a:t>
            </a:r>
            <a:r>
              <a:rPr lang="en" sz="3000" b="1">
                <a:solidFill>
                  <a:srgbClr val="0C343D"/>
                </a:solidFill>
              </a:rPr>
              <a:t> </a:t>
            </a:r>
            <a:endParaRPr sz="3000" b="1"/>
          </a:p>
        </p:txBody>
      </p:sp>
      <p:sp>
        <p:nvSpPr>
          <p:cNvPr id="104" name="Google Shape;104;p20"/>
          <p:cNvSpPr txBox="1"/>
          <p:nvPr/>
        </p:nvSpPr>
        <p:spPr>
          <a:xfrm>
            <a:off x="438600" y="1325600"/>
            <a:ext cx="5529000" cy="32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i="1" u="sng"/>
          </a:p>
          <a:p>
            <a:pPr marL="457200" lvl="0" indent="-381000" algn="l" rtl="0">
              <a:spcBef>
                <a:spcPts val="0"/>
              </a:spcBef>
              <a:spcAft>
                <a:spcPts val="0"/>
              </a:spcAft>
              <a:buClr>
                <a:srgbClr val="000000"/>
              </a:buClr>
              <a:buSzPts val="2400"/>
              <a:buChar char="●"/>
            </a:pPr>
            <a:r>
              <a:rPr lang="en" sz="2400"/>
              <a:t>Unnecessary stimuli is ignored</a:t>
            </a:r>
            <a:endParaRPr sz="2400"/>
          </a:p>
          <a:p>
            <a:pPr marL="457200" lvl="0" indent="-381000" algn="l" rtl="0">
              <a:lnSpc>
                <a:spcPct val="115000"/>
              </a:lnSpc>
              <a:spcBef>
                <a:spcPts val="0"/>
              </a:spcBef>
              <a:spcAft>
                <a:spcPts val="0"/>
              </a:spcAft>
              <a:buClr>
                <a:srgbClr val="000000"/>
              </a:buClr>
              <a:buSzPts val="2400"/>
              <a:buChar char="●"/>
            </a:pPr>
            <a:r>
              <a:rPr lang="en" sz="2400"/>
              <a:t>Necessary stimuli is identified</a:t>
            </a:r>
            <a:endParaRPr sz="2400"/>
          </a:p>
          <a:p>
            <a:pPr marL="457200" lvl="0" indent="-381000" algn="l" rtl="0">
              <a:spcBef>
                <a:spcPts val="0"/>
              </a:spcBef>
              <a:spcAft>
                <a:spcPts val="0"/>
              </a:spcAft>
              <a:buClr>
                <a:srgbClr val="000000"/>
              </a:buClr>
              <a:buSzPts val="2400"/>
              <a:buChar char="●"/>
            </a:pPr>
            <a:r>
              <a:rPr lang="en" sz="2400"/>
              <a:t>Emotions are recognized and moderated</a:t>
            </a:r>
            <a:endParaRPr sz="2400"/>
          </a:p>
          <a:p>
            <a:pPr marL="457200" lvl="0" indent="-381000" algn="l" rtl="0">
              <a:spcBef>
                <a:spcPts val="0"/>
              </a:spcBef>
              <a:spcAft>
                <a:spcPts val="0"/>
              </a:spcAft>
              <a:buClr>
                <a:srgbClr val="000000"/>
              </a:buClr>
              <a:buSzPts val="2400"/>
              <a:buChar char="●"/>
            </a:pPr>
            <a:r>
              <a:rPr lang="en" sz="2400"/>
              <a:t>Actions are considered</a:t>
            </a:r>
            <a:endParaRPr sz="2400"/>
          </a:p>
          <a:p>
            <a:pPr marL="457200" lvl="0" indent="-381000" algn="l" rtl="0">
              <a:spcBef>
                <a:spcPts val="0"/>
              </a:spcBef>
              <a:spcAft>
                <a:spcPts val="0"/>
              </a:spcAft>
              <a:buClr>
                <a:srgbClr val="000000"/>
              </a:buClr>
              <a:buSzPts val="2400"/>
              <a:buChar char="●"/>
            </a:pPr>
            <a:r>
              <a:rPr lang="en" sz="2400"/>
              <a:t>Impulses are withheld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animEffect transition="in" filter="fade">
                                      <p:cBhvr>
                                        <p:cTn id="7" dur="1000"/>
                                        <p:tgtEl>
                                          <p:spTgt spid="1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xEl>
                                              <p:pRg st="1" end="1"/>
                                            </p:txEl>
                                          </p:spTgt>
                                        </p:tgtEl>
                                        <p:attrNameLst>
                                          <p:attrName>style.visibility</p:attrName>
                                        </p:attrNameLst>
                                      </p:cBhvr>
                                      <p:to>
                                        <p:strVal val="visible"/>
                                      </p:to>
                                    </p:set>
                                    <p:animEffect transition="in" filter="fade">
                                      <p:cBhvr>
                                        <p:cTn id="12" dur="1000"/>
                                        <p:tgtEl>
                                          <p:spTgt spid="1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4">
                                            <p:txEl>
                                              <p:pRg st="2" end="2"/>
                                            </p:txEl>
                                          </p:spTgt>
                                        </p:tgtEl>
                                        <p:attrNameLst>
                                          <p:attrName>style.visibility</p:attrName>
                                        </p:attrNameLst>
                                      </p:cBhvr>
                                      <p:to>
                                        <p:strVal val="visible"/>
                                      </p:to>
                                    </p:set>
                                    <p:animEffect transition="in" filter="fade">
                                      <p:cBhvr>
                                        <p:cTn id="17" dur="1000"/>
                                        <p:tgtEl>
                                          <p:spTgt spid="10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xEl>
                                              <p:pRg st="3" end="3"/>
                                            </p:txEl>
                                          </p:spTgt>
                                        </p:tgtEl>
                                        <p:attrNameLst>
                                          <p:attrName>style.visibility</p:attrName>
                                        </p:attrNameLst>
                                      </p:cBhvr>
                                      <p:to>
                                        <p:strVal val="visible"/>
                                      </p:to>
                                    </p:set>
                                    <p:animEffect transition="in" filter="fade">
                                      <p:cBhvr>
                                        <p:cTn id="22" dur="1000"/>
                                        <p:tgtEl>
                                          <p:spTgt spid="10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4">
                                            <p:txEl>
                                              <p:pRg st="4" end="4"/>
                                            </p:txEl>
                                          </p:spTgt>
                                        </p:tgtEl>
                                        <p:attrNameLst>
                                          <p:attrName>style.visibility</p:attrName>
                                        </p:attrNameLst>
                                      </p:cBhvr>
                                      <p:to>
                                        <p:strVal val="visible"/>
                                      </p:to>
                                    </p:set>
                                    <p:animEffect transition="in" filter="fade">
                                      <p:cBhvr>
                                        <p:cTn id="27" dur="1000"/>
                                        <p:tgtEl>
                                          <p:spTgt spid="10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4">
                                            <p:txEl>
                                              <p:pRg st="5" end="5"/>
                                            </p:txEl>
                                          </p:spTgt>
                                        </p:tgtEl>
                                        <p:attrNameLst>
                                          <p:attrName>style.visibility</p:attrName>
                                        </p:attrNameLst>
                                      </p:cBhvr>
                                      <p:to>
                                        <p:strVal val="visible"/>
                                      </p:to>
                                    </p:set>
                                    <p:animEffect transition="in" filter="fade">
                                      <p:cBhvr>
                                        <p:cTn id="32" dur="1000"/>
                                        <p:tgtEl>
                                          <p:spTgt spid="10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What happens when </a:t>
            </a:r>
            <a:r>
              <a:rPr lang="en" dirty="0" smtClean="0"/>
              <a:t>a student’s sensory </a:t>
            </a:r>
            <a:r>
              <a:rPr lang="en" dirty="0"/>
              <a:t>processing is compromised</a:t>
            </a:r>
            <a:r>
              <a:rPr lang="en" dirty="0" smtClean="0"/>
              <a:t>? (consider these “red flags”)</a:t>
            </a:r>
            <a:endParaRPr dirty="0"/>
          </a:p>
          <a:p>
            <a:pPr marL="0" lvl="0" indent="0" algn="l" rtl="0">
              <a:spcBef>
                <a:spcPts val="0"/>
              </a:spcBef>
              <a:spcAft>
                <a:spcPts val="0"/>
              </a:spcAft>
              <a:buNone/>
            </a:pPr>
            <a:endParaRPr dirty="0"/>
          </a:p>
        </p:txBody>
      </p:sp>
      <p:sp>
        <p:nvSpPr>
          <p:cNvPr id="110" name="Google Shape;110;p21"/>
          <p:cNvSpPr txBox="1">
            <a:spLocks noGrp="1"/>
          </p:cNvSpPr>
          <p:nvPr>
            <p:ph type="body" idx="1"/>
          </p:nvPr>
        </p:nvSpPr>
        <p:spPr>
          <a:xfrm>
            <a:off x="311700" y="1600650"/>
            <a:ext cx="8520600" cy="29682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dirty="0" smtClean="0">
                <a:solidFill>
                  <a:srgbClr val="000000"/>
                </a:solidFill>
              </a:rPr>
              <a:t>May struggle </a:t>
            </a:r>
            <a:r>
              <a:rPr lang="en" dirty="0">
                <a:solidFill>
                  <a:srgbClr val="000000"/>
                </a:solidFill>
              </a:rPr>
              <a:t>to learn efficiently </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May struggle to regulate their emotions </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May struggle to function at </a:t>
            </a:r>
            <a:r>
              <a:rPr lang="en" dirty="0" smtClean="0">
                <a:solidFill>
                  <a:srgbClr val="000000"/>
                </a:solidFill>
              </a:rPr>
              <a:t>an </a:t>
            </a:r>
            <a:r>
              <a:rPr lang="en" dirty="0">
                <a:solidFill>
                  <a:srgbClr val="000000"/>
                </a:solidFill>
              </a:rPr>
              <a:t>age-appropriate level </a:t>
            </a:r>
            <a:r>
              <a:rPr lang="en" dirty="0" smtClean="0">
                <a:solidFill>
                  <a:srgbClr val="000000"/>
                </a:solidFill>
              </a:rPr>
              <a:t>in basic </a:t>
            </a:r>
            <a:r>
              <a:rPr lang="en" dirty="0">
                <a:solidFill>
                  <a:srgbClr val="000000"/>
                </a:solidFill>
              </a:rPr>
              <a:t>daily activities</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a:solidFill>
                  <a:srgbClr val="000000"/>
                </a:solidFill>
              </a:rPr>
              <a:t>May struggle to build relationships or create positive social interactions</a:t>
            </a:r>
            <a:endParaRPr dirty="0">
              <a:solidFill>
                <a:srgbClr val="000000"/>
              </a:solidFill>
            </a:endParaRPr>
          </a:p>
          <a:p>
            <a:pPr marL="457200" lvl="0" indent="-342900" algn="l" rtl="0">
              <a:lnSpc>
                <a:spcPct val="150000"/>
              </a:lnSpc>
              <a:spcBef>
                <a:spcPts val="0"/>
              </a:spcBef>
              <a:spcAft>
                <a:spcPts val="0"/>
              </a:spcAft>
              <a:buClr>
                <a:srgbClr val="000000"/>
              </a:buClr>
              <a:buSzPts val="1800"/>
              <a:buChar char="●"/>
            </a:pPr>
            <a:r>
              <a:rPr lang="en" dirty="0" smtClean="0">
                <a:solidFill>
                  <a:srgbClr val="000000"/>
                </a:solidFill>
              </a:rPr>
              <a:t>May contribute </a:t>
            </a:r>
            <a:r>
              <a:rPr lang="en" dirty="0">
                <a:solidFill>
                  <a:srgbClr val="000000"/>
                </a:solidFill>
              </a:rPr>
              <a:t>to difficulty with higher level integrative functions, like motor planning</a:t>
            </a:r>
            <a:endParaRPr dirty="0">
              <a:solidFill>
                <a:srgbClr val="000000"/>
              </a:solidFill>
            </a:endParaRPr>
          </a:p>
          <a:p>
            <a:pPr marL="0" lvl="0" indent="0" algn="l" rtl="0">
              <a:spcBef>
                <a:spcPts val="1600"/>
              </a:spcBef>
              <a:spcAft>
                <a:spcPts val="160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000"/>
                                        <p:tgtEl>
                                          <p:spTgt spid="1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4" end="4"/>
                                            </p:txEl>
                                          </p:spTgt>
                                        </p:tgtEl>
                                        <p:attrNameLst>
                                          <p:attrName>style.visibility</p:attrName>
                                        </p:attrNameLst>
                                      </p:cBhvr>
                                      <p:to>
                                        <p:strVal val="visible"/>
                                      </p:to>
                                    </p:set>
                                    <p:animEffect transition="in" filter="fade">
                                      <p:cBhvr>
                                        <p:cTn id="27" dur="1000"/>
                                        <p:tgtEl>
                                          <p:spTgt spid="1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B26B"/>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body" idx="1"/>
          </p:nvPr>
        </p:nvSpPr>
        <p:spPr>
          <a:xfrm>
            <a:off x="239225" y="419100"/>
            <a:ext cx="2925600" cy="4123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There are 6 possible subtypes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 child can be affected by 1 type, or all 6.</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260,000 possible patterns of expression!</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a:solidFill>
                  <a:srgbClr val="000000"/>
                </a:solidFill>
              </a:rPr>
              <a:t>Treatment will not look the same for any two children.</a:t>
            </a:r>
            <a:endParaRPr>
              <a:solidFill>
                <a:srgbClr val="000000"/>
              </a:solidFill>
            </a:endParaRPr>
          </a:p>
          <a:p>
            <a:pPr marL="457200" lvl="0" indent="-342900" algn="l" rtl="0">
              <a:lnSpc>
                <a:spcPct val="115000"/>
              </a:lnSpc>
              <a:spcBef>
                <a:spcPts val="0"/>
              </a:spcBef>
              <a:spcAft>
                <a:spcPts val="0"/>
              </a:spcAft>
              <a:buClr>
                <a:srgbClr val="000000"/>
              </a:buClr>
              <a:buSzPts val="1800"/>
              <a:buChar char="●"/>
            </a:pPr>
            <a:r>
              <a:rPr lang="en" b="1">
                <a:solidFill>
                  <a:srgbClr val="000000"/>
                </a:solidFill>
              </a:rPr>
              <a:t>Today we will focus on Sensory Modulation </a:t>
            </a:r>
            <a:endParaRPr b="1">
              <a:solidFill>
                <a:srgbClr val="000000"/>
              </a:solidFill>
            </a:endParaRPr>
          </a:p>
        </p:txBody>
      </p:sp>
      <p:pic>
        <p:nvPicPr>
          <p:cNvPr id="116" name="Google Shape;116;p22"/>
          <p:cNvPicPr preferRelativeResize="0"/>
          <p:nvPr/>
        </p:nvPicPr>
        <p:blipFill>
          <a:blip r:embed="rId3">
            <a:alphaModFix/>
          </a:blip>
          <a:stretch>
            <a:fillRect/>
          </a:stretch>
        </p:blipFill>
        <p:spPr>
          <a:xfrm>
            <a:off x="3164913" y="419100"/>
            <a:ext cx="5667375" cy="4305300"/>
          </a:xfrm>
          <a:prstGeom prst="rect">
            <a:avLst/>
          </a:prstGeom>
          <a:noFill/>
          <a:ln>
            <a:noFill/>
          </a:ln>
        </p:spPr>
      </p:pic>
      <p:sp>
        <p:nvSpPr>
          <p:cNvPr id="117" name="Google Shape;117;p22"/>
          <p:cNvSpPr/>
          <p:nvPr/>
        </p:nvSpPr>
        <p:spPr>
          <a:xfrm>
            <a:off x="2935409" y="1609829"/>
            <a:ext cx="2035875" cy="1680850"/>
          </a:xfrm>
          <a:custGeom>
            <a:avLst/>
            <a:gdLst/>
            <a:ahLst/>
            <a:cxnLst/>
            <a:rect l="l" t="t" r="r" b="b"/>
            <a:pathLst>
              <a:path w="81435" h="67234" extrusionOk="0">
                <a:moveTo>
                  <a:pt x="75598" y="14085"/>
                </a:moveTo>
                <a:cubicBezTo>
                  <a:pt x="68704" y="9843"/>
                  <a:pt x="62805" y="3179"/>
                  <a:pt x="54918" y="1359"/>
                </a:cubicBezTo>
                <a:cubicBezTo>
                  <a:pt x="45095" y="-908"/>
                  <a:pt x="34473" y="-27"/>
                  <a:pt x="24693" y="2419"/>
                </a:cubicBezTo>
                <a:cubicBezTo>
                  <a:pt x="11833" y="5636"/>
                  <a:pt x="-3752" y="21796"/>
                  <a:pt x="831" y="34235"/>
                </a:cubicBezTo>
                <a:cubicBezTo>
                  <a:pt x="4781" y="44956"/>
                  <a:pt x="10531" y="56671"/>
                  <a:pt x="20451" y="62339"/>
                </a:cubicBezTo>
                <a:cubicBezTo>
                  <a:pt x="33346" y="69707"/>
                  <a:pt x="50712" y="67477"/>
                  <a:pt x="64993" y="63399"/>
                </a:cubicBezTo>
                <a:cubicBezTo>
                  <a:pt x="71123" y="61649"/>
                  <a:pt x="75929" y="55846"/>
                  <a:pt x="78779" y="50143"/>
                </a:cubicBezTo>
                <a:cubicBezTo>
                  <a:pt x="81877" y="43944"/>
                  <a:pt x="79918" y="36323"/>
                  <a:pt x="80900" y="29463"/>
                </a:cubicBezTo>
                <a:cubicBezTo>
                  <a:pt x="81890" y="22541"/>
                  <a:pt x="82060" y="9313"/>
                  <a:pt x="75068" y="9313"/>
                </a:cubicBezTo>
              </a:path>
            </a:pathLst>
          </a:custGeom>
          <a:noFill/>
          <a:ln w="9525" cap="flat" cmpd="sng">
            <a:solidFill>
              <a:srgbClr val="000000"/>
            </a:solidFill>
            <a:prstDash val="solid"/>
            <a:round/>
            <a:headEnd type="none" w="med" len="med"/>
            <a:tailEnd type="none" w="med" len="med"/>
          </a:ln>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4172</Words>
  <Application>Microsoft Office PowerPoint</Application>
  <PresentationFormat>On-screen Show (16:9)</PresentationFormat>
  <Paragraphs>261</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Caveat</vt:lpstr>
      <vt:lpstr>Simple Light</vt:lpstr>
      <vt:lpstr>PowerPoint Presentation</vt:lpstr>
      <vt:lpstr>Intended Outcomes - - - - - - - - - - - - - - - - - - - - - - -  To Introduce educators to: </vt:lpstr>
      <vt:lpstr>What is sensory processing?</vt:lpstr>
      <vt:lpstr>The Eight Senses</vt:lpstr>
      <vt:lpstr>What does it mean to have a “regulated” or well-modulated sensory system?</vt:lpstr>
      <vt:lpstr>When a person’s sensory system is regulated, they are:</vt:lpstr>
      <vt:lpstr>In other words, in an optimally functioning nervous system: </vt:lpstr>
      <vt:lpstr>What happens when a student’s sensory processing is compromised? (consider these “red flags”) </vt:lpstr>
      <vt:lpstr>PowerPoint Presentation</vt:lpstr>
      <vt:lpstr>SENSORY MODULATION</vt:lpstr>
      <vt:lpstr>The Neurological Threshold: Low vs. High </vt:lpstr>
      <vt:lpstr>Sensory Modulation [Involves organizing responses of the nervous system (balancing sensitization and habituation) to allow for an appropriate response to a stimulus.]</vt:lpstr>
      <vt:lpstr>How big is your neurological threshold cup? (how much sensory input do you need to feel “just right”?)</vt:lpstr>
      <vt:lpstr>General strategies for those with a high threshold:</vt:lpstr>
      <vt:lpstr>General strategies for those with a high threshold:</vt:lpstr>
      <vt:lpstr>General Strategies for those with a low threshold:</vt:lpstr>
      <vt:lpstr>General Strategies - low threshold:</vt:lpstr>
      <vt:lpstr>Sensory Related Behavior vs “Traditional” Behavior</vt:lpstr>
      <vt:lpstr>Traditional Behavior vs “Sensory” Behavior</vt:lpstr>
      <vt:lpstr>Consider the Environment First:  The Classroom</vt:lpstr>
      <vt:lpstr>vs.</vt:lpstr>
      <vt:lpstr>vs.</vt:lpstr>
      <vt:lpstr>VS.</vt:lpstr>
      <vt:lpstr>Consider the Environment First:  The Classroom</vt:lpstr>
      <vt:lpstr>Consider the Environment First:  The Classroom</vt:lpstr>
      <vt:lpstr>Consider the Environment First:  The Classroom</vt:lpstr>
      <vt:lpstr>Consider the Environment First:  The Classroom</vt:lpstr>
      <vt:lpstr>Consider the Environment First:  The Teacher &amp; Education Assistant</vt:lpstr>
      <vt:lpstr>Consider the Environment First: The Teacher/EA</vt:lpstr>
      <vt:lpstr>Consider the Environment First: The Teacher/EA</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Gentle</dc:creator>
  <cp:lastModifiedBy>Brooke Gentle</cp:lastModifiedBy>
  <cp:revision>18</cp:revision>
  <cp:lastPrinted>2019-11-21T17:48:25Z</cp:lastPrinted>
  <dcterms:modified xsi:type="dcterms:W3CDTF">2019-11-25T23:13:03Z</dcterms:modified>
</cp:coreProperties>
</file>